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76" r:id="rId3"/>
    <p:sldId id="277" r:id="rId4"/>
    <p:sldId id="279" r:id="rId5"/>
    <p:sldId id="261" r:id="rId6"/>
    <p:sldId id="280" r:id="rId7"/>
    <p:sldId id="298" r:id="rId8"/>
    <p:sldId id="310" r:id="rId9"/>
    <p:sldId id="306" r:id="rId10"/>
    <p:sldId id="307" r:id="rId11"/>
    <p:sldId id="308" r:id="rId12"/>
    <p:sldId id="284" r:id="rId13"/>
    <p:sldId id="309" r:id="rId14"/>
    <p:sldId id="288" r:id="rId15"/>
    <p:sldId id="289" r:id="rId16"/>
    <p:sldId id="313" r:id="rId17"/>
    <p:sldId id="271" r:id="rId18"/>
    <p:sldId id="292" r:id="rId19"/>
    <p:sldId id="299" r:id="rId20"/>
    <p:sldId id="300" r:id="rId21"/>
    <p:sldId id="301" r:id="rId22"/>
    <p:sldId id="274"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7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4660" autoAdjust="0"/>
  </p:normalViewPr>
  <p:slideViewPr>
    <p:cSldViewPr snapToGrid="0">
      <p:cViewPr varScale="1">
        <p:scale>
          <a:sx n="54" d="100"/>
          <a:sy n="54" d="100"/>
        </p:scale>
        <p:origin x="43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ury\Desktop\COMMMPLA\RDA\RDA_Members_01_July_2016.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Bury\Desktop\COMMMPLA\RDA\RDA_Members_09_June_2016.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Bury\Desktop\COMMMPLA\RDA\RDA_Members_01_July_2016.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76231131753332"/>
          <c:y val="0.20625041961755292"/>
          <c:w val="0.44940541498880587"/>
          <c:h val="0.62916794671213117"/>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dLbl>
              <c:idx val="0"/>
              <c:layout>
                <c:manualLayout>
                  <c:x val="4.9187305236549114E-2"/>
                  <c:y val="1.2011927939025561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02C-4C2D-B273-9CE394B943AF}"/>
                </c:ext>
              </c:extLst>
            </c:dLbl>
            <c:dLbl>
              <c:idx val="1"/>
              <c:layout>
                <c:manualLayout>
                  <c:x val="6.5643454858462832E-2"/>
                  <c:y val="2.31480255417095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02C-4C2D-B273-9CE394B943AF}"/>
                </c:ext>
              </c:extLst>
            </c:dLbl>
            <c:dLbl>
              <c:idx val="2"/>
              <c:layout>
                <c:manualLayout>
                  <c:x val="4.3518735426790779E-2"/>
                  <c:y val="0.1187035743714266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02C-4C2D-B273-9CE394B943AF}"/>
                </c:ext>
              </c:extLst>
            </c:dLbl>
            <c:dLbl>
              <c:idx val="3"/>
              <c:layout>
                <c:manualLayout>
                  <c:x val="8.4813648293963248E-2"/>
                  <c:y val="-0.1411074657334499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02C-4C2D-B273-9CE394B943AF}"/>
                </c:ext>
              </c:extLst>
            </c:dLbl>
            <c:dLbl>
              <c:idx val="4"/>
              <c:layout>
                <c:manualLayout>
                  <c:x val="-3.1740594925634295E-2"/>
                  <c:y val="0.165516550014581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02C-4C2D-B273-9CE394B943AF}"/>
                </c:ext>
              </c:extLst>
            </c:dLbl>
            <c:spPr>
              <a:noFill/>
              <a:ln>
                <a:noFill/>
              </a:ln>
              <a:effectLst/>
            </c:spPr>
            <c:txPr>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Region!$H$2:$H$7</c:f>
              <c:strCache>
                <c:ptCount val="6"/>
                <c:pt idx="0">
                  <c:v>Africa</c:v>
                </c:pt>
                <c:pt idx="1">
                  <c:v>Asia</c:v>
                </c:pt>
                <c:pt idx="2">
                  <c:v>Australasia</c:v>
                </c:pt>
                <c:pt idx="3">
                  <c:v>Europe</c:v>
                </c:pt>
                <c:pt idx="4">
                  <c:v>North America</c:v>
                </c:pt>
                <c:pt idx="5">
                  <c:v>South America</c:v>
                </c:pt>
              </c:strCache>
            </c:strRef>
          </c:cat>
          <c:val>
            <c:numRef>
              <c:f>Region!$I$2:$I$7</c:f>
              <c:numCache>
                <c:formatCode>General</c:formatCode>
                <c:ptCount val="6"/>
                <c:pt idx="0">
                  <c:v>131</c:v>
                </c:pt>
                <c:pt idx="1">
                  <c:v>379</c:v>
                </c:pt>
                <c:pt idx="2">
                  <c:v>195</c:v>
                </c:pt>
                <c:pt idx="3">
                  <c:v>1991</c:v>
                </c:pt>
                <c:pt idx="4">
                  <c:v>1401</c:v>
                </c:pt>
                <c:pt idx="5">
                  <c:v>52</c:v>
                </c:pt>
              </c:numCache>
            </c:numRef>
          </c:val>
          <c:extLst>
            <c:ext xmlns:c16="http://schemas.microsoft.com/office/drawing/2014/chart" uri="{C3380CC4-5D6E-409C-BE32-E72D297353CC}">
              <c16:uniqueId val="{00000005-002C-4C2D-B273-9CE394B943AF}"/>
            </c:ext>
          </c:extLst>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Growth!$B$17</c:f>
              <c:strCache>
                <c:ptCount val="1"/>
                <c:pt idx="0">
                  <c:v>392</c:v>
                </c:pt>
              </c:strCache>
            </c:strRef>
          </c:tx>
          <c:spPr>
            <a:ln w="38100"/>
          </c:spPr>
          <c:marker>
            <c:spPr>
              <a:ln w="38100"/>
            </c:spPr>
          </c:marker>
          <c:dLbls>
            <c:dLbl>
              <c:idx val="1"/>
              <c:layout>
                <c:manualLayout>
                  <c:x val="0"/>
                  <c:y val="1.3888888888889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D4-427D-90E4-241D10D04A31}"/>
                </c:ext>
              </c:extLst>
            </c:dLbl>
            <c:dLbl>
              <c:idx val="4"/>
              <c:layout>
                <c:manualLayout>
                  <c:x val="0"/>
                  <c:y val="1.8518518518518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D4-427D-90E4-241D10D04A31}"/>
                </c:ext>
              </c:extLst>
            </c:dLbl>
            <c:dLbl>
              <c:idx val="5"/>
              <c:layout>
                <c:manualLayout>
                  <c:x val="0"/>
                  <c:y val="2.77777777777781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D4-427D-90E4-241D10D04A31}"/>
                </c:ext>
              </c:extLst>
            </c:dLbl>
            <c:dLbl>
              <c:idx val="6"/>
              <c:layout>
                <c:manualLayout>
                  <c:x val="0"/>
                  <c:y val="1.8518518518518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D4-427D-90E4-241D10D04A31}"/>
                </c:ext>
              </c:extLst>
            </c:dLbl>
            <c:dLbl>
              <c:idx val="7"/>
              <c:layout>
                <c:manualLayout>
                  <c:x val="0"/>
                  <c:y val="1.8518518518518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D4-427D-90E4-241D10D04A31}"/>
                </c:ext>
              </c:extLst>
            </c:dLbl>
            <c:dLbl>
              <c:idx val="8"/>
              <c:layout>
                <c:manualLayout>
                  <c:x val="5.5555555555555558E-3"/>
                  <c:y val="3.70370370370370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7D4-427D-90E4-241D10D04A31}"/>
                </c:ext>
              </c:extLst>
            </c:dLbl>
            <c:dLbl>
              <c:idx val="9"/>
              <c:layout>
                <c:manualLayout>
                  <c:x val="-1.742919389978223E-3"/>
                  <c:y val="7.45341614906832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7D4-427D-90E4-241D10D04A31}"/>
                </c:ext>
              </c:extLst>
            </c:dLbl>
            <c:dLbl>
              <c:idx val="10"/>
              <c:layout>
                <c:manualLayout>
                  <c:x val="-6.9716775599128946E-3"/>
                  <c:y val="8.2815734989648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7D4-427D-90E4-241D10D04A31}"/>
                </c:ext>
              </c:extLst>
            </c:dLbl>
            <c:dLbl>
              <c:idx val="11"/>
              <c:layout>
                <c:manualLayout>
                  <c:x val="-1.045751633986928E-2"/>
                  <c:y val="9.20810313075506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7D4-427D-90E4-241D10D04A31}"/>
                </c:ext>
              </c:extLst>
            </c:dLbl>
            <c:dLbl>
              <c:idx val="12"/>
              <c:layout>
                <c:manualLayout>
                  <c:x val="-5.2287581699346523E-3"/>
                  <c:y val="8.8397790055248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7D4-427D-90E4-241D10D04A31}"/>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Growth!$A$18:$A$30</c:f>
              <c:strCache>
                <c:ptCount val="12"/>
                <c:pt idx="0">
                  <c:v>Aug - Oct</c:v>
                </c:pt>
                <c:pt idx="1">
                  <c:v>Nov - Jan</c:v>
                </c:pt>
                <c:pt idx="2">
                  <c:v>Feb - Apr</c:v>
                </c:pt>
                <c:pt idx="3">
                  <c:v>May - July</c:v>
                </c:pt>
                <c:pt idx="4">
                  <c:v>Aug - Oct</c:v>
                </c:pt>
                <c:pt idx="5">
                  <c:v>Nov - Jan</c:v>
                </c:pt>
                <c:pt idx="6">
                  <c:v>Feb -Apr</c:v>
                </c:pt>
                <c:pt idx="7">
                  <c:v>May - July</c:v>
                </c:pt>
                <c:pt idx="8">
                  <c:v>Aug -Oct</c:v>
                </c:pt>
                <c:pt idx="9">
                  <c:v>Nov - Jan</c:v>
                </c:pt>
                <c:pt idx="10">
                  <c:v>Feb- Apr</c:v>
                </c:pt>
                <c:pt idx="11">
                  <c:v>May - July</c:v>
                </c:pt>
              </c:strCache>
            </c:strRef>
          </c:cat>
          <c:val>
            <c:numRef>
              <c:f>Growth!$B$18:$B$30</c:f>
              <c:numCache>
                <c:formatCode>General</c:formatCode>
                <c:ptCount val="13"/>
                <c:pt idx="0">
                  <c:v>990</c:v>
                </c:pt>
                <c:pt idx="1">
                  <c:v>1273</c:v>
                </c:pt>
                <c:pt idx="2">
                  <c:v>1655</c:v>
                </c:pt>
                <c:pt idx="3">
                  <c:v>2047</c:v>
                </c:pt>
                <c:pt idx="4">
                  <c:v>2403</c:v>
                </c:pt>
                <c:pt idx="5">
                  <c:v>2635</c:v>
                </c:pt>
                <c:pt idx="6">
                  <c:v>2878</c:v>
                </c:pt>
                <c:pt idx="7">
                  <c:v>3123</c:v>
                </c:pt>
                <c:pt idx="8">
                  <c:v>3432</c:v>
                </c:pt>
                <c:pt idx="9">
                  <c:v>3695</c:v>
                </c:pt>
                <c:pt idx="10">
                  <c:v>4017</c:v>
                </c:pt>
                <c:pt idx="11">
                  <c:v>4197</c:v>
                </c:pt>
              </c:numCache>
            </c:numRef>
          </c:val>
          <c:smooth val="0"/>
          <c:extLst>
            <c:ext xmlns:c16="http://schemas.microsoft.com/office/drawing/2014/chart" uri="{C3380CC4-5D6E-409C-BE32-E72D297353CC}">
              <c16:uniqueId val="{0000000A-E7D4-427D-90E4-241D10D04A31}"/>
            </c:ext>
          </c:extLst>
        </c:ser>
        <c:dLbls>
          <c:showLegendKey val="0"/>
          <c:showVal val="0"/>
          <c:showCatName val="0"/>
          <c:showSerName val="0"/>
          <c:showPercent val="0"/>
          <c:showBubbleSize val="0"/>
        </c:dLbls>
        <c:marker val="1"/>
        <c:smooth val="0"/>
        <c:axId val="65814912"/>
        <c:axId val="65816448"/>
      </c:lineChart>
      <c:catAx>
        <c:axId val="65814912"/>
        <c:scaling>
          <c:orientation val="minMax"/>
        </c:scaling>
        <c:delete val="0"/>
        <c:axPos val="b"/>
        <c:numFmt formatCode="General" sourceLinked="0"/>
        <c:majorTickMark val="out"/>
        <c:minorTickMark val="none"/>
        <c:tickLblPos val="nextTo"/>
        <c:crossAx val="65816448"/>
        <c:crosses val="autoZero"/>
        <c:auto val="1"/>
        <c:lblAlgn val="ctr"/>
        <c:lblOffset val="100"/>
        <c:noMultiLvlLbl val="0"/>
      </c:catAx>
      <c:valAx>
        <c:axId val="65816448"/>
        <c:scaling>
          <c:orientation val="minMax"/>
        </c:scaling>
        <c:delete val="1"/>
        <c:axPos val="l"/>
        <c:numFmt formatCode="General" sourceLinked="1"/>
        <c:majorTickMark val="out"/>
        <c:minorTickMark val="none"/>
        <c:tickLblPos val="none"/>
        <c:crossAx val="65814912"/>
        <c:crosses val="autoZero"/>
        <c:crossBetween val="between"/>
      </c:valAx>
    </c:plotArea>
    <c:plotVisOnly val="1"/>
    <c:dispBlanksAs val="gap"/>
    <c:showDLblsOverMax val="0"/>
  </c:chart>
  <c:externalData r:id="rId2">
    <c:autoUpdate val="0"/>
  </c:externalData>
</c:chartSpace>
</file>

<file path=ppt/drawing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0.8</cdr:x>
      <cdr:y>0.43903</cdr:y>
    </cdr:from>
    <cdr:to>
      <cdr:x>0.99429</cdr:x>
      <cdr:y>0.63528</cdr:y>
    </cdr:to>
    <cdr:pic>
      <cdr:nvPicPr>
        <cdr:cNvPr id="2" name="Immagine 1" descr="Europe.pn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143272" y="1285908"/>
          <a:ext cx="763383" cy="574808"/>
        </a:xfrm>
        <a:prstGeom xmlns:a="http://schemas.openxmlformats.org/drawingml/2006/main" prst="rect">
          <a:avLst/>
        </a:prstGeom>
      </cdr:spPr>
    </cdr:pic>
  </cdr:relSizeAnchor>
  <cdr:relSizeAnchor xmlns:cdr="http://schemas.openxmlformats.org/drawingml/2006/chartDrawing">
    <cdr:from>
      <cdr:x>0.14545</cdr:x>
      <cdr:y>0.0244</cdr:y>
    </cdr:from>
    <cdr:to>
      <cdr:x>0.31382</cdr:x>
      <cdr:y>0.19448</cdr:y>
    </cdr:to>
    <cdr:pic>
      <cdr:nvPicPr>
        <cdr:cNvPr id="3" name="Immagine 2" descr="SAmerica.png"/>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71504" y="71462"/>
          <a:ext cx="661541" cy="498158"/>
        </a:xfrm>
        <a:prstGeom xmlns:a="http://schemas.openxmlformats.org/drawingml/2006/main" prst="rect">
          <a:avLst/>
        </a:prstGeom>
      </cdr:spPr>
    </cdr:pic>
  </cdr:relSizeAnchor>
  <cdr:relSizeAnchor xmlns:cdr="http://schemas.openxmlformats.org/drawingml/2006/chartDrawing">
    <cdr:from>
      <cdr:x>0.03636</cdr:x>
      <cdr:y>0.2683</cdr:y>
    </cdr:from>
    <cdr:to>
      <cdr:x>0.14616</cdr:x>
      <cdr:y>0.4061</cdr:y>
    </cdr:to>
    <cdr:pic>
      <cdr:nvPicPr>
        <cdr:cNvPr id="4" name="Immagine 3" descr="NAmerica.jpg"/>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142876" y="785842"/>
          <a:ext cx="431414" cy="403610"/>
        </a:xfrm>
        <a:prstGeom xmlns:a="http://schemas.openxmlformats.org/drawingml/2006/main" prst="rect">
          <a:avLst/>
        </a:prstGeom>
      </cdr:spPr>
    </cdr:pic>
  </cdr:relSizeAnchor>
  <cdr:relSizeAnchor xmlns:cdr="http://schemas.openxmlformats.org/drawingml/2006/chartDrawing">
    <cdr:from>
      <cdr:x>0.47273</cdr:x>
      <cdr:y>0</cdr:y>
    </cdr:from>
    <cdr:to>
      <cdr:x>0.60915</cdr:x>
      <cdr:y>0.1378</cdr:y>
    </cdr:to>
    <cdr:pic>
      <cdr:nvPicPr>
        <cdr:cNvPr id="5" name="Immagine 4" descr="Africa.png"/>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857388" y="-214290"/>
          <a:ext cx="536007" cy="403616"/>
        </a:xfrm>
        <a:prstGeom xmlns:a="http://schemas.openxmlformats.org/drawingml/2006/main" prst="rect">
          <a:avLst/>
        </a:prstGeom>
      </cdr:spPr>
    </cdr:pic>
  </cdr:relSizeAnchor>
  <cdr:relSizeAnchor xmlns:cdr="http://schemas.openxmlformats.org/drawingml/2006/chartDrawing">
    <cdr:from>
      <cdr:x>0.74545</cdr:x>
      <cdr:y>8.19404E-6</cdr:y>
    </cdr:from>
    <cdr:to>
      <cdr:x>0.90778</cdr:x>
      <cdr:y>0.16398</cdr:y>
    </cdr:to>
    <cdr:pic>
      <cdr:nvPicPr>
        <cdr:cNvPr id="6" name="Immagine 5" descr="ASia.png"/>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2928958" y="24"/>
          <a:ext cx="637809" cy="480267"/>
        </a:xfrm>
        <a:prstGeom xmlns:a="http://schemas.openxmlformats.org/drawingml/2006/main" prst="rect">
          <a:avLst/>
        </a:prstGeom>
      </cdr:spPr>
    </cdr:pic>
  </cdr:relSizeAnchor>
  <cdr:relSizeAnchor xmlns:cdr="http://schemas.openxmlformats.org/drawingml/2006/chartDrawing">
    <cdr:from>
      <cdr:x>0.89091</cdr:x>
      <cdr:y>0.07318</cdr:y>
    </cdr:from>
    <cdr:to>
      <cdr:x>0.97838</cdr:x>
      <cdr:y>0.1979</cdr:y>
    </cdr:to>
    <cdr:pic>
      <cdr:nvPicPr>
        <cdr:cNvPr id="7" name="Immagine 6" descr="Australasia.png"/>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500462" y="214338"/>
          <a:ext cx="343677" cy="3653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BED33B5-B628-4D84-B154-40C0BE4AA01D}" type="datetimeFigureOut">
              <a:rPr lang="en-GB" smtClean="0"/>
              <a:pPr/>
              <a:t>13/07/2016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1EF521B-0218-40EE-A3CA-41BC5DD2D358}" type="slidenum">
              <a:rPr lang="en-GB" smtClean="0"/>
              <a:pPr/>
              <a:t>‹#›</a:t>
            </a:fld>
            <a:endParaRPr lang="en-GB"/>
          </a:p>
        </p:txBody>
      </p:sp>
    </p:spTree>
    <p:extLst>
      <p:ext uri="{BB962C8B-B14F-4D97-AF65-F5344CB8AC3E}">
        <p14:creationId xmlns:p14="http://schemas.microsoft.com/office/powerpoint/2010/main" val="2991709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a:t>
            </a:fld>
            <a:endParaRPr lang="en-GB"/>
          </a:p>
        </p:txBody>
      </p:sp>
    </p:spTree>
    <p:extLst>
      <p:ext uri="{BB962C8B-B14F-4D97-AF65-F5344CB8AC3E}">
        <p14:creationId xmlns:p14="http://schemas.microsoft.com/office/powerpoint/2010/main" val="147468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GB"/>
          </a:p>
        </p:txBody>
      </p:sp>
      <p:sp>
        <p:nvSpPr>
          <p:cNvPr id="4" name="Segnaposto numero diapositiva 3"/>
          <p:cNvSpPr>
            <a:spLocks noGrp="1"/>
          </p:cNvSpPr>
          <p:nvPr>
            <p:ph type="sldNum" sz="quarter" idx="10"/>
          </p:nvPr>
        </p:nvSpPr>
        <p:spPr/>
        <p:txBody>
          <a:bodyPr/>
          <a:lstStyle/>
          <a:p>
            <a:fld id="{B1EF521B-0218-40EE-A3CA-41BC5DD2D358}" type="slidenum">
              <a:rPr lang="en-GB" smtClean="0"/>
              <a:pPr/>
              <a:t>2</a:t>
            </a:fld>
            <a:endParaRPr lang="en-GB"/>
          </a:p>
        </p:txBody>
      </p:sp>
    </p:spTree>
    <p:extLst>
      <p:ext uri="{BB962C8B-B14F-4D97-AF65-F5344CB8AC3E}">
        <p14:creationId xmlns:p14="http://schemas.microsoft.com/office/powerpoint/2010/main" val="324524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5</a:t>
            </a:fld>
            <a:endParaRPr lang="en-GB"/>
          </a:p>
        </p:txBody>
      </p:sp>
    </p:spTree>
    <p:extLst>
      <p:ext uri="{BB962C8B-B14F-4D97-AF65-F5344CB8AC3E}">
        <p14:creationId xmlns:p14="http://schemas.microsoft.com/office/powerpoint/2010/main" val="394314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Guiding Principles:</a:t>
            </a:r>
          </a:p>
          <a:p>
            <a:endParaRPr lang="en-US" dirty="0"/>
          </a:p>
          <a:p>
            <a:r>
              <a:rPr lang="en-US" dirty="0"/>
              <a:t>Openness</a:t>
            </a:r>
          </a:p>
          <a:p>
            <a:r>
              <a:rPr lang="en-US" dirty="0"/>
              <a:t>Consensus</a:t>
            </a:r>
          </a:p>
          <a:p>
            <a:r>
              <a:rPr lang="en-US" dirty="0"/>
              <a:t>Balance</a:t>
            </a:r>
          </a:p>
          <a:p>
            <a:r>
              <a:rPr lang="en-US" dirty="0"/>
              <a:t>Harmonization</a:t>
            </a:r>
          </a:p>
          <a:p>
            <a:r>
              <a:rPr lang="en-US" dirty="0"/>
              <a:t>Community-driven</a:t>
            </a:r>
          </a:p>
          <a:p>
            <a:r>
              <a:rPr lang="en-US" dirty="0"/>
              <a:t>Non-profit and technology-neutral</a:t>
            </a:r>
          </a:p>
          <a:p>
            <a:endParaRPr lang="en-US" dirty="0"/>
          </a:p>
        </p:txBody>
      </p:sp>
      <p:sp>
        <p:nvSpPr>
          <p:cNvPr id="4" name="Slide Number Placeholder 3"/>
          <p:cNvSpPr>
            <a:spLocks noGrp="1"/>
          </p:cNvSpPr>
          <p:nvPr>
            <p:ph type="sldNum" sz="quarter" idx="10"/>
          </p:nvPr>
        </p:nvSpPr>
        <p:spPr/>
        <p:txBody>
          <a:bodyPr/>
          <a:lstStyle/>
          <a:p>
            <a:pPr>
              <a:defRPr/>
            </a:pPr>
            <a:fld id="{5FA21091-5BA2-AC44-833F-B265DB045E52}" type="slidenum">
              <a:rPr lang="en-AU" smtClean="0"/>
              <a:pPr>
                <a:defRPr/>
              </a:pPr>
              <a:t>8</a:t>
            </a:fld>
            <a:endParaRPr lang="en-AU"/>
          </a:p>
        </p:txBody>
      </p:sp>
    </p:spTree>
    <p:extLst>
      <p:ext uri="{BB962C8B-B14F-4D97-AF65-F5344CB8AC3E}">
        <p14:creationId xmlns:p14="http://schemas.microsoft.com/office/powerpoint/2010/main" val="4165595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17</a:t>
            </a:fld>
            <a:endParaRPr lang="en-GB"/>
          </a:p>
        </p:txBody>
      </p:sp>
    </p:spTree>
    <p:extLst>
      <p:ext uri="{BB962C8B-B14F-4D97-AF65-F5344CB8AC3E}">
        <p14:creationId xmlns:p14="http://schemas.microsoft.com/office/powerpoint/2010/main" val="915841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282686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1EF521B-0218-40EE-A3CA-41BC5DD2D358}" type="slidenum">
              <a:rPr lang="en-GB" smtClean="0"/>
              <a:pPr/>
              <a:t>22</a:t>
            </a:fld>
            <a:endParaRPr lang="en-GB"/>
          </a:p>
        </p:txBody>
      </p:sp>
    </p:spTree>
    <p:extLst>
      <p:ext uri="{BB962C8B-B14F-4D97-AF65-F5344CB8AC3E}">
        <p14:creationId xmlns:p14="http://schemas.microsoft.com/office/powerpoint/2010/main" val="3781786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75E9C01-94FC-4F6C-9D31-A815D36DF55B}" type="datetime1">
              <a:rPr lang="en-GB" smtClean="0"/>
              <a:t>13/07/2016</a:t>
            </a:fld>
            <a:endParaRPr lang="en-GB"/>
          </a:p>
        </p:txBody>
      </p:sp>
      <p:sp>
        <p:nvSpPr>
          <p:cNvPr id="5" name="Footer Placeholder 4"/>
          <p:cNvSpPr>
            <a:spLocks noGrp="1"/>
          </p:cNvSpPr>
          <p:nvPr>
            <p:ph type="ftr" sz="quarter" idx="11"/>
          </p:nvPr>
        </p:nvSpPr>
        <p:spPr/>
        <p:txBody>
          <a:bodyPr/>
          <a:lstStyle/>
          <a:p>
            <a:r>
              <a:rPr lang="en-GB"/>
              <a:t>www.rd-alliance.org @resdatall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6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654C1-CE40-48FF-8AA7-CE2B96A4B625}" type="datetime1">
              <a:rPr lang="en-GB" smtClean="0"/>
              <a:t>13/07/2016</a:t>
            </a:fld>
            <a:endParaRPr lang="en-GB"/>
          </a:p>
        </p:txBody>
      </p:sp>
      <p:sp>
        <p:nvSpPr>
          <p:cNvPr id="5" name="Footer Placeholder 4"/>
          <p:cNvSpPr>
            <a:spLocks noGrp="1"/>
          </p:cNvSpPr>
          <p:nvPr>
            <p:ph type="ftr" sz="quarter" idx="11"/>
          </p:nvPr>
        </p:nvSpPr>
        <p:spPr/>
        <p:txBody>
          <a:bodyPr/>
          <a:lstStyle/>
          <a:p>
            <a:r>
              <a:rPr lang="en-GB"/>
              <a:t>www.rd-alliance.org @resdatall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201598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A169F1-0920-4A37-B692-CBBA95571F24}" type="datetime1">
              <a:rPr lang="en-GB" smtClean="0"/>
              <a:t>13/07/2016</a:t>
            </a:fld>
            <a:endParaRPr lang="en-GB"/>
          </a:p>
        </p:txBody>
      </p:sp>
      <p:sp>
        <p:nvSpPr>
          <p:cNvPr id="5" name="Footer Placeholder 4"/>
          <p:cNvSpPr>
            <a:spLocks noGrp="1"/>
          </p:cNvSpPr>
          <p:nvPr>
            <p:ph type="ftr" sz="quarter" idx="11"/>
          </p:nvPr>
        </p:nvSpPr>
        <p:spPr/>
        <p:txBody>
          <a:bodyPr/>
          <a:lstStyle/>
          <a:p>
            <a:r>
              <a:rPr lang="en-GB"/>
              <a:t>www.rd-alliance.org @resdatall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14795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EB254A-5743-47F0-8B4E-A7989BEEA7FA}" type="datetime1">
              <a:rPr lang="en-GB" smtClean="0"/>
              <a:t>13/07/2016</a:t>
            </a:fld>
            <a:endParaRPr lang="en-GB"/>
          </a:p>
        </p:txBody>
      </p:sp>
      <p:sp>
        <p:nvSpPr>
          <p:cNvPr id="5" name="Footer Placeholder 4"/>
          <p:cNvSpPr>
            <a:spLocks noGrp="1"/>
          </p:cNvSpPr>
          <p:nvPr>
            <p:ph type="ftr" sz="quarter" idx="11"/>
          </p:nvPr>
        </p:nvSpPr>
        <p:spPr/>
        <p:txBody>
          <a:bodyPr/>
          <a:lstStyle/>
          <a:p>
            <a:r>
              <a:rPr lang="en-GB"/>
              <a:t>www.rd-alliance.org @resdatall</a:t>
            </a:r>
            <a:endParaRPr lang="en-GB" dirty="0"/>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22132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C4D78-9BCD-446E-8A42-AB6711EAB7A7}" type="datetime1">
              <a:rPr lang="en-GB" smtClean="0"/>
              <a:t>13/07/2016</a:t>
            </a:fld>
            <a:endParaRPr lang="en-GB"/>
          </a:p>
        </p:txBody>
      </p:sp>
      <p:sp>
        <p:nvSpPr>
          <p:cNvPr id="5" name="Footer Placeholder 4"/>
          <p:cNvSpPr>
            <a:spLocks noGrp="1"/>
          </p:cNvSpPr>
          <p:nvPr>
            <p:ph type="ftr" sz="quarter" idx="11"/>
          </p:nvPr>
        </p:nvSpPr>
        <p:spPr/>
        <p:txBody>
          <a:bodyPr/>
          <a:lstStyle/>
          <a:p>
            <a:r>
              <a:rPr lang="en-GB"/>
              <a:t>www.rd-alliance.org @resdatall</a:t>
            </a:r>
          </a:p>
        </p:txBody>
      </p:sp>
      <p:sp>
        <p:nvSpPr>
          <p:cNvPr id="6" name="Slide Number Placeholder 5"/>
          <p:cNvSpPr>
            <a:spLocks noGrp="1"/>
          </p:cNvSpPr>
          <p:nvPr>
            <p:ph type="sldNum" sz="quarter" idx="12"/>
          </p:nvPr>
        </p:nvSpPr>
        <p:spPr/>
        <p:txBody>
          <a:bodyPr/>
          <a:lstStyle/>
          <a:p>
            <a:fld id="{5C2C58C4-3789-4E0B-9A83-CA5475925250}" type="slidenum">
              <a:rPr lang="en-GB" smtClean="0"/>
              <a:pPr/>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44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68BBBC-9987-42CB-87D1-1C6212D5A0FE}" type="datetime1">
              <a:rPr lang="en-GB" smtClean="0"/>
              <a:t>13/07/2016</a:t>
            </a:fld>
            <a:endParaRPr lang="en-GB"/>
          </a:p>
        </p:txBody>
      </p:sp>
      <p:sp>
        <p:nvSpPr>
          <p:cNvPr id="6" name="Footer Placeholder 5"/>
          <p:cNvSpPr>
            <a:spLocks noGrp="1"/>
          </p:cNvSpPr>
          <p:nvPr>
            <p:ph type="ftr" sz="quarter" idx="11"/>
          </p:nvPr>
        </p:nvSpPr>
        <p:spPr/>
        <p:txBody>
          <a:bodyPr/>
          <a:lstStyle/>
          <a:p>
            <a:r>
              <a:rPr lang="en-GB"/>
              <a:t>www.rd-alliance.org @resdatall</a:t>
            </a:r>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7359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492C67-1921-411D-A731-409C1C35AC10}" type="datetime1">
              <a:rPr lang="en-GB" smtClean="0"/>
              <a:t>13/07/2016</a:t>
            </a:fld>
            <a:endParaRPr lang="en-GB"/>
          </a:p>
        </p:txBody>
      </p:sp>
      <p:sp>
        <p:nvSpPr>
          <p:cNvPr id="8" name="Footer Placeholder 7"/>
          <p:cNvSpPr>
            <a:spLocks noGrp="1"/>
          </p:cNvSpPr>
          <p:nvPr>
            <p:ph type="ftr" sz="quarter" idx="11"/>
          </p:nvPr>
        </p:nvSpPr>
        <p:spPr/>
        <p:txBody>
          <a:bodyPr/>
          <a:lstStyle/>
          <a:p>
            <a:r>
              <a:rPr lang="en-GB"/>
              <a:t>www.rd-alliance.org @resdatall</a:t>
            </a:r>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31616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8E798-419F-4471-94F6-5596F93EEB17}" type="datetime1">
              <a:rPr lang="en-GB" smtClean="0"/>
              <a:t>13/07/2016</a:t>
            </a:fld>
            <a:endParaRPr lang="en-GB"/>
          </a:p>
        </p:txBody>
      </p:sp>
      <p:sp>
        <p:nvSpPr>
          <p:cNvPr id="4" name="Footer Placeholder 3"/>
          <p:cNvSpPr>
            <a:spLocks noGrp="1"/>
          </p:cNvSpPr>
          <p:nvPr>
            <p:ph type="ftr" sz="quarter" idx="11"/>
          </p:nvPr>
        </p:nvSpPr>
        <p:spPr/>
        <p:txBody>
          <a:bodyPr/>
          <a:lstStyle/>
          <a:p>
            <a:r>
              <a:rPr lang="en-GB"/>
              <a:t>www.rd-alliance.org @resdatall</a:t>
            </a:r>
          </a:p>
        </p:txBody>
      </p:sp>
      <p:sp>
        <p:nvSpPr>
          <p:cNvPr id="5" name="Slide Number Placeholder 4"/>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167259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1373C80-32B9-49D3-820A-699034918521}" type="datetime1">
              <a:rPr lang="en-GB" smtClean="0"/>
              <a:t>13/07/2016</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www.rd-alliance.org @resdatall</a:t>
            </a:r>
          </a:p>
        </p:txBody>
      </p:sp>
      <p:sp>
        <p:nvSpPr>
          <p:cNvPr id="9" name="Slide Number Placeholder 8"/>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98311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A8E7D7B-E025-44C8-9D51-1DC160D2114C}" type="datetime1">
              <a:rPr lang="en-GB" smtClean="0"/>
              <a:t>13/07/2016</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GB"/>
              <a:t>www.rd-alliance.org @resdatall</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2C58C4-3789-4E0B-9A83-CA5475925250}" type="slidenum">
              <a:rPr lang="en-GB" smtClean="0"/>
              <a:pPr/>
              <a:t>‹#›</a:t>
            </a:fld>
            <a:endParaRPr lang="en-GB"/>
          </a:p>
        </p:txBody>
      </p:sp>
    </p:spTree>
    <p:extLst>
      <p:ext uri="{BB962C8B-B14F-4D97-AF65-F5344CB8AC3E}">
        <p14:creationId xmlns:p14="http://schemas.microsoft.com/office/powerpoint/2010/main" val="102608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E689D6-B73D-4932-A031-0EC4DF9C64F0}" type="datetime1">
              <a:rPr lang="en-GB" smtClean="0"/>
              <a:t>13/07/2016</a:t>
            </a:fld>
            <a:endParaRPr lang="en-GB"/>
          </a:p>
        </p:txBody>
      </p:sp>
      <p:sp>
        <p:nvSpPr>
          <p:cNvPr id="6" name="Footer Placeholder 5"/>
          <p:cNvSpPr>
            <a:spLocks noGrp="1"/>
          </p:cNvSpPr>
          <p:nvPr>
            <p:ph type="ftr" sz="quarter" idx="11"/>
          </p:nvPr>
        </p:nvSpPr>
        <p:spPr/>
        <p:txBody>
          <a:bodyPr/>
          <a:lstStyle/>
          <a:p>
            <a:r>
              <a:rPr lang="en-GB"/>
              <a:t>www.rd-alliance.org @resdatall</a:t>
            </a:r>
          </a:p>
        </p:txBody>
      </p:sp>
      <p:sp>
        <p:nvSpPr>
          <p:cNvPr id="7" name="Slide Number Placeholder 6"/>
          <p:cNvSpPr>
            <a:spLocks noGrp="1"/>
          </p:cNvSpPr>
          <p:nvPr>
            <p:ph type="sldNum" sz="quarter" idx="12"/>
          </p:nvPr>
        </p:nvSpPr>
        <p:spPr/>
        <p:txBody>
          <a:bodyPr/>
          <a:lstStyle/>
          <a:p>
            <a:fld id="{5C2C58C4-3789-4E0B-9A83-CA5475925250}" type="slidenum">
              <a:rPr lang="en-GB" smtClean="0"/>
              <a:pPr/>
              <a:t>‹#›</a:t>
            </a:fld>
            <a:endParaRPr lang="en-GB"/>
          </a:p>
        </p:txBody>
      </p:sp>
    </p:spTree>
    <p:extLst>
      <p:ext uri="{BB962C8B-B14F-4D97-AF65-F5344CB8AC3E}">
        <p14:creationId xmlns:p14="http://schemas.microsoft.com/office/powerpoint/2010/main" val="6943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1D5795-BFF5-457C-B447-A3F58112E9D9}" type="datetime1">
              <a:rPr lang="en-GB" smtClean="0"/>
              <a:t>13/07/2016</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www.rd-alliance.org @resdatall</a:t>
            </a:r>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C2C58C4-3789-4E0B-9A83-CA5475925250}" type="slidenum">
              <a:rPr lang="en-GB" smtClean="0"/>
              <a:pPr/>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83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rd-alliance.org/sites/default/files/attachment/RDA_in_a_nutshell_July2016.ppt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mailto:enquiries@rd-alliance.org" TargetMode="External"/><Relationship Id="rId2" Type="http://schemas.openxmlformats.org/officeDocument/2006/relationships/hyperlink" Target="https://rd-alliance.org/call-supporting-and-other-rda-outputs" TargetMode="Externa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66.jpeg"/></Relationships>
</file>

<file path=ppt/slides/_rels/slide1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rd-alliance.org/sites/default/files/attachment/RDA_in_a_nutshell_July2016.pptx"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eg"/></Relationships>
</file>

<file path=ppt/slides/_rels/slide2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75.png"/></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rd-alliance.org/organisation/rda-organisation-affiliate-members/rda-organisational-membership.html" TargetMode="External"/><Relationship Id="rId2" Type="http://schemas.openxmlformats.org/officeDocument/2006/relationships/hyperlink" Target="http://www.rd-alliance.org/user/register" TargetMode="Externa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6.png"/><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13" Type="http://schemas.openxmlformats.org/officeDocument/2006/relationships/image" Target="../media/image26.jpeg"/><Relationship Id="rId18" Type="http://schemas.openxmlformats.org/officeDocument/2006/relationships/image" Target="../media/image31.jpeg"/><Relationship Id="rId26" Type="http://schemas.openxmlformats.org/officeDocument/2006/relationships/image" Target="../media/image39.jpeg"/><Relationship Id="rId39" Type="http://schemas.openxmlformats.org/officeDocument/2006/relationships/image" Target="../media/image52.png"/><Relationship Id="rId3" Type="http://schemas.openxmlformats.org/officeDocument/2006/relationships/image" Target="../media/image3.jpeg"/><Relationship Id="rId21" Type="http://schemas.openxmlformats.org/officeDocument/2006/relationships/image" Target="../media/image34.jpeg"/><Relationship Id="rId34" Type="http://schemas.openxmlformats.org/officeDocument/2006/relationships/image" Target="../media/image47.png"/><Relationship Id="rId42" Type="http://schemas.openxmlformats.org/officeDocument/2006/relationships/image" Target="../media/image55.jpeg"/><Relationship Id="rId47" Type="http://schemas.openxmlformats.org/officeDocument/2006/relationships/image" Target="../media/image60.jpeg"/><Relationship Id="rId50" Type="http://schemas.openxmlformats.org/officeDocument/2006/relationships/image" Target="../media/image62.pn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5" Type="http://schemas.openxmlformats.org/officeDocument/2006/relationships/image" Target="../media/image38.jpeg"/><Relationship Id="rId33" Type="http://schemas.openxmlformats.org/officeDocument/2006/relationships/image" Target="../media/image46.png"/><Relationship Id="rId38" Type="http://schemas.openxmlformats.org/officeDocument/2006/relationships/image" Target="../media/image51.png"/><Relationship Id="rId46" Type="http://schemas.openxmlformats.org/officeDocument/2006/relationships/image" Target="../media/image59.png"/><Relationship Id="rId2" Type="http://schemas.openxmlformats.org/officeDocument/2006/relationships/notesSlide" Target="../notesSlides/notesSlide4.xml"/><Relationship Id="rId16" Type="http://schemas.openxmlformats.org/officeDocument/2006/relationships/image" Target="../media/image29.png"/><Relationship Id="rId20" Type="http://schemas.openxmlformats.org/officeDocument/2006/relationships/image" Target="../media/image33.png"/><Relationship Id="rId29" Type="http://schemas.openxmlformats.org/officeDocument/2006/relationships/image" Target="../media/image42.png"/><Relationship Id="rId41"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png"/><Relationship Id="rId24" Type="http://schemas.openxmlformats.org/officeDocument/2006/relationships/image" Target="../media/image37.png"/><Relationship Id="rId32" Type="http://schemas.openxmlformats.org/officeDocument/2006/relationships/image" Target="../media/image45.jpeg"/><Relationship Id="rId37" Type="http://schemas.openxmlformats.org/officeDocument/2006/relationships/image" Target="../media/image50.jpeg"/><Relationship Id="rId40" Type="http://schemas.openxmlformats.org/officeDocument/2006/relationships/image" Target="../media/image53.png"/><Relationship Id="rId45" Type="http://schemas.openxmlformats.org/officeDocument/2006/relationships/image" Target="../media/image58.png"/><Relationship Id="rId5" Type="http://schemas.openxmlformats.org/officeDocument/2006/relationships/image" Target="../media/image18.jpeg"/><Relationship Id="rId15" Type="http://schemas.openxmlformats.org/officeDocument/2006/relationships/image" Target="../media/image28.png"/><Relationship Id="rId23" Type="http://schemas.openxmlformats.org/officeDocument/2006/relationships/image" Target="../media/image36.gif"/><Relationship Id="rId28" Type="http://schemas.openxmlformats.org/officeDocument/2006/relationships/image" Target="../media/image41.gif"/><Relationship Id="rId36" Type="http://schemas.openxmlformats.org/officeDocument/2006/relationships/image" Target="../media/image49.png"/><Relationship Id="rId49" Type="http://schemas.openxmlformats.org/officeDocument/2006/relationships/image" Target="../media/image61.png"/><Relationship Id="rId10" Type="http://schemas.openxmlformats.org/officeDocument/2006/relationships/image" Target="../media/image23.jpeg"/><Relationship Id="rId19" Type="http://schemas.openxmlformats.org/officeDocument/2006/relationships/image" Target="../media/image32.jpeg"/><Relationship Id="rId31" Type="http://schemas.openxmlformats.org/officeDocument/2006/relationships/image" Target="../media/image44.gif"/><Relationship Id="rId44" Type="http://schemas.openxmlformats.org/officeDocument/2006/relationships/image" Target="../media/image57.pn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 Id="rId22" Type="http://schemas.openxmlformats.org/officeDocument/2006/relationships/image" Target="../media/image35.png"/><Relationship Id="rId27" Type="http://schemas.openxmlformats.org/officeDocument/2006/relationships/image" Target="../media/image40.jpeg"/><Relationship Id="rId30" Type="http://schemas.openxmlformats.org/officeDocument/2006/relationships/image" Target="../media/image43.jpeg"/><Relationship Id="rId35" Type="http://schemas.openxmlformats.org/officeDocument/2006/relationships/image" Target="../media/image48.png"/><Relationship Id="rId43" Type="http://schemas.openxmlformats.org/officeDocument/2006/relationships/image" Target="../media/image56.jpeg"/><Relationship Id="rId48" Type="http://schemas.openxmlformats.org/officeDocument/2006/relationships/hyperlink" Target="https://www.rd-alliance.org/system/files/logoCAICYT_1001.png" TargetMode="External"/><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1549" y="725365"/>
            <a:ext cx="7750013" cy="4989633"/>
          </a:xfrm>
        </p:spPr>
        <p:txBody>
          <a:bodyPr>
            <a:normAutofit/>
          </a:bodyPr>
          <a:lstStyle/>
          <a:p>
            <a:pPr algn="r"/>
            <a:r>
              <a:rPr lang="en-GB" sz="6600" b="1" dirty="0"/>
              <a:t>Research Data Alliance </a:t>
            </a:r>
            <a:br>
              <a:rPr lang="en-GB" sz="6600" b="1" dirty="0"/>
            </a:br>
            <a:r>
              <a:rPr lang="en-GB" sz="6600" b="1" dirty="0"/>
              <a:t>In a nutshell</a:t>
            </a:r>
            <a:br>
              <a:rPr lang="en-GB" b="1" dirty="0"/>
            </a:br>
            <a:r>
              <a:rPr lang="en-GB" sz="1600" b="1" dirty="0"/>
              <a:t>Source: </a:t>
            </a:r>
            <a:r>
              <a:rPr lang="en-GB" sz="1400" b="1" dirty="0">
                <a:hlinkClick r:id="rId3"/>
              </a:rPr>
              <a:t>https://rd-alliance.org/sites/default/files/attachment/RDA_in_a_nutshell_July2016.pptx</a:t>
            </a:r>
            <a:br>
              <a:rPr lang="en-GB" sz="1400" b="1" dirty="0"/>
            </a:br>
            <a:br>
              <a:rPr lang="en-GB" sz="1400" b="1" dirty="0"/>
            </a:br>
            <a:r>
              <a:rPr lang="en-GB" sz="1400" b="1" dirty="0"/>
              <a:t> </a:t>
            </a:r>
            <a:br>
              <a:rPr lang="en-GB" b="1" dirty="0"/>
            </a:br>
            <a:r>
              <a:rPr lang="en-GB" sz="3200" dirty="0"/>
              <a:t>13 July 2016</a:t>
            </a:r>
            <a:br>
              <a:rPr lang="en-GB" b="1" dirty="0"/>
            </a:br>
            <a:r>
              <a:rPr lang="en-GB" sz="2200" b="1" dirty="0"/>
              <a:t>Fotis Karayannis, RDA Secretariat</a:t>
            </a:r>
            <a:br>
              <a:rPr lang="en-GB" sz="2200" b="1" dirty="0"/>
            </a:br>
            <a:r>
              <a:rPr lang="en-GB" sz="2200" b="1" dirty="0"/>
              <a:t>Athena Research Center</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423" y="1071720"/>
            <a:ext cx="1863970" cy="1218054"/>
          </a:xfrm>
          <a:prstGeom prst="rect">
            <a:avLst/>
          </a:prstGeom>
        </p:spPr>
      </p:pic>
      <p:sp>
        <p:nvSpPr>
          <p:cNvPr id="8" name="Segnaposto piè di pagina 7"/>
          <p:cNvSpPr>
            <a:spLocks noGrp="1"/>
          </p:cNvSpPr>
          <p:nvPr>
            <p:ph type="ftr" sz="quarter" idx="11"/>
          </p:nvPr>
        </p:nvSpPr>
        <p:spPr>
          <a:xfrm>
            <a:off x="2689414" y="6361612"/>
            <a:ext cx="5878285" cy="496388"/>
          </a:xfrm>
        </p:spPr>
        <p:txBody>
          <a:bodyPr/>
          <a:lstStyle/>
          <a:p>
            <a:pPr algn="l"/>
            <a:r>
              <a:rPr lang="en-GB" sz="1600" b="1">
                <a:solidFill>
                  <a:schemeClr val="bg1"/>
                </a:solidFill>
              </a:rPr>
              <a:t>www.rd-alliance.org @resdatall</a:t>
            </a:r>
            <a:endParaRPr lang="en-GB" sz="1600" b="1" dirty="0">
              <a:solidFill>
                <a:schemeClr val="bg1"/>
              </a:solidFill>
            </a:endParaRPr>
          </a:p>
        </p:txBody>
      </p:sp>
      <p:sp>
        <p:nvSpPr>
          <p:cNvPr id="3" name="Slide Number Placeholder 2"/>
          <p:cNvSpPr>
            <a:spLocks noGrp="1"/>
          </p:cNvSpPr>
          <p:nvPr>
            <p:ph type="sldNum" sz="quarter" idx="12"/>
          </p:nvPr>
        </p:nvSpPr>
        <p:spPr/>
        <p:txBody>
          <a:bodyPr/>
          <a:lstStyle/>
          <a:p>
            <a:fld id="{5C2C58C4-3789-4E0B-9A83-CA5475925250}" type="slidenum">
              <a:rPr lang="en-GB" smtClean="0"/>
              <a:pPr/>
              <a:t>1</a:t>
            </a:fld>
            <a:endParaRPr lang="en-GB"/>
          </a:p>
        </p:txBody>
      </p:sp>
    </p:spTree>
    <p:extLst>
      <p:ext uri="{BB962C8B-B14F-4D97-AF65-F5344CB8AC3E}">
        <p14:creationId xmlns:p14="http://schemas.microsoft.com/office/powerpoint/2010/main" val="37942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(2)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9" name="Content Placeholder 1"/>
          <p:cNvSpPr txBox="1">
            <a:spLocks/>
          </p:cNvSpPr>
          <p:nvPr/>
        </p:nvSpPr>
        <p:spPr>
          <a:xfrm>
            <a:off x="436287" y="2037801"/>
            <a:ext cx="8530937" cy="1842537"/>
          </a:xfrm>
          <a:prstGeom prst="rect">
            <a:avLst/>
          </a:prstGeom>
          <a:solidFill>
            <a:schemeClr val="accent2">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Reference and Sharing - focused</a:t>
            </a:r>
            <a:endParaRPr lang="en-US" altLang="en-US" sz="1200" dirty="0">
              <a:solidFill>
                <a:schemeClr val="tx1"/>
              </a:solidFill>
              <a:latin typeface="Gisha" pitchFamily="34" charset="-79"/>
              <a:cs typeface="Gisha" pitchFamily="34" charset="-79"/>
            </a:endParaRPr>
          </a:p>
          <a:p>
            <a:pPr>
              <a:spcBef>
                <a:spcPts val="450"/>
              </a:spcBef>
              <a:buClr>
                <a:srgbClr val="58A618"/>
              </a:buClr>
              <a:defRPr/>
            </a:pPr>
            <a:r>
              <a:rPr lang="en-US" altLang="en-US" sz="1200" b="0" u="sng" dirty="0">
                <a:solidFill>
                  <a:schemeClr val="tx1"/>
                </a:solidFill>
                <a:latin typeface="Gisha" pitchFamily="34" charset="-79"/>
                <a:cs typeface="Gisha" pitchFamily="34" charset="-79"/>
              </a:rPr>
              <a:t>Data Citation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Data Description Registry Interoperability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Data Security and Trust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Empirical Humanities Metadata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RDA / WDS Publishing Data </a:t>
            </a:r>
            <a:r>
              <a:rPr lang="en-US" altLang="en-US" sz="1200" b="0" u="sng" dirty="0" err="1">
                <a:solidFill>
                  <a:schemeClr val="tx1"/>
                </a:solidFill>
                <a:latin typeface="Gisha" pitchFamily="34" charset="-79"/>
                <a:cs typeface="Gisha" pitchFamily="34" charset="-79"/>
              </a:rPr>
              <a:t>Bibliometrics</a:t>
            </a:r>
            <a:r>
              <a:rPr lang="en-US" altLang="en-US" sz="1200" b="0" u="sng" dirty="0">
                <a:solidFill>
                  <a:schemeClr val="tx1"/>
                </a:solidFill>
                <a:latin typeface="Gisha" pitchFamily="34" charset="-79"/>
                <a:cs typeface="Gisha" pitchFamily="34" charset="-79"/>
              </a:rPr>
              <a:t>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Research Data Collections WG</a:t>
            </a:r>
          </a:p>
          <a:p>
            <a:pPr>
              <a:spcBef>
                <a:spcPts val="450"/>
              </a:spcBef>
              <a:buClr>
                <a:srgbClr val="58A618"/>
              </a:buClr>
              <a:defRPr/>
            </a:pPr>
            <a:r>
              <a:rPr lang="en-US" altLang="en-US" sz="1200" b="0" u="sng" dirty="0" err="1">
                <a:solidFill>
                  <a:schemeClr val="tx1"/>
                </a:solidFill>
                <a:latin typeface="Gisha" pitchFamily="34" charset="-79"/>
                <a:cs typeface="Gisha" pitchFamily="34" charset="-79"/>
              </a:rPr>
              <a:t>QoS-DataLC</a:t>
            </a:r>
            <a:r>
              <a:rPr lang="en-US" altLang="en-US" sz="1200" b="0" u="sng" dirty="0">
                <a:solidFill>
                  <a:schemeClr val="tx1"/>
                </a:solidFill>
                <a:latin typeface="Gisha" pitchFamily="34" charset="-79"/>
                <a:cs typeface="Gisha" pitchFamily="34" charset="-79"/>
              </a:rPr>
              <a:t> Definitions WG</a:t>
            </a:r>
          </a:p>
          <a:p>
            <a:pPr>
              <a:spcBef>
                <a:spcPts val="450"/>
              </a:spcBef>
              <a:buClr>
                <a:srgbClr val="58A618"/>
              </a:buClr>
              <a:defRPr/>
            </a:pPr>
            <a:r>
              <a:rPr lang="en-US" altLang="en-US" sz="1200" b="0" u="sng" dirty="0">
                <a:solidFill>
                  <a:schemeClr val="tx1"/>
                </a:solidFill>
                <a:latin typeface="Gisha" pitchFamily="34" charset="-79"/>
                <a:cs typeface="Gisha" pitchFamily="34" charset="-79"/>
              </a:rPr>
              <a:t>International Materials Resource Registries WG</a:t>
            </a:r>
          </a:p>
          <a:p>
            <a:pPr>
              <a:spcBef>
                <a:spcPts val="450"/>
              </a:spcBef>
              <a:buClr>
                <a:srgbClr val="58A618"/>
              </a:buClr>
              <a:defRPr/>
            </a:pPr>
            <a:r>
              <a:rPr lang="en-US" altLang="en-US" sz="1200" b="0" dirty="0">
                <a:solidFill>
                  <a:schemeClr val="tx1"/>
                </a:solidFill>
                <a:latin typeface="Gisha" pitchFamily="34" charset="-79"/>
                <a:cs typeface="Gisha" pitchFamily="34" charset="-79"/>
              </a:rPr>
              <a:t>National Data Services IG</a:t>
            </a:r>
          </a:p>
          <a:p>
            <a:pPr>
              <a:spcBef>
                <a:spcPts val="450"/>
              </a:spcBef>
              <a:buClr>
                <a:srgbClr val="58A618"/>
              </a:buClr>
              <a:defRPr/>
            </a:pPr>
            <a:r>
              <a:rPr lang="en-US" altLang="en-US" sz="1200" b="0" dirty="0">
                <a:solidFill>
                  <a:schemeClr val="tx1"/>
                </a:solidFill>
                <a:latin typeface="Gisha" pitchFamily="34" charset="-79"/>
                <a:cs typeface="Gisha" pitchFamily="34" charset="-79"/>
              </a:rPr>
              <a:t>RDA/CODATA Legal Interoperability IG</a:t>
            </a:r>
          </a:p>
          <a:p>
            <a:pPr>
              <a:spcBef>
                <a:spcPts val="450"/>
              </a:spcBef>
              <a:buClr>
                <a:srgbClr val="58A618"/>
              </a:buClr>
              <a:defRPr/>
            </a:pPr>
            <a:r>
              <a:rPr lang="en-US" altLang="en-US" sz="1200" b="0" dirty="0">
                <a:solidFill>
                  <a:schemeClr val="tx1"/>
                </a:solidFill>
                <a:latin typeface="Gisha" pitchFamily="34" charset="-79"/>
                <a:cs typeface="Gisha" pitchFamily="34" charset="-79"/>
              </a:rPr>
              <a:t>Reproducibility IG</a:t>
            </a:r>
          </a:p>
          <a:p>
            <a:pPr>
              <a:spcBef>
                <a:spcPts val="450"/>
              </a:spcBef>
              <a:buClr>
                <a:srgbClr val="58A618"/>
              </a:buClr>
              <a:defRPr/>
            </a:pPr>
            <a:r>
              <a:rPr lang="en-US" altLang="en-US" sz="1200" b="0" dirty="0">
                <a:solidFill>
                  <a:schemeClr val="tx1"/>
                </a:solidFill>
                <a:latin typeface="Gisha" pitchFamily="34" charset="-79"/>
                <a:cs typeface="Gisha" pitchFamily="34" charset="-79"/>
              </a:rPr>
              <a:t>New Paradigms for Data Discovery</a:t>
            </a:r>
          </a:p>
          <a:p>
            <a:pPr>
              <a:spcBef>
                <a:spcPts val="225"/>
              </a:spcBef>
              <a:buClr>
                <a:srgbClr val="58A618"/>
              </a:buClr>
              <a:buFont typeface="Arial" pitchFamily="34" charset="0"/>
              <a:buChar char="•"/>
              <a:defRPr/>
            </a:pPr>
            <a:endParaRPr lang="en-US" altLang="en-US" sz="1000" b="0" dirty="0">
              <a:solidFill>
                <a:schemeClr val="tx1"/>
              </a:solidFill>
              <a:latin typeface="Gisha" pitchFamily="34" charset="-79"/>
              <a:cs typeface="Gisha" pitchFamily="34" charset="-79"/>
            </a:endParaRPr>
          </a:p>
        </p:txBody>
      </p:sp>
      <p:sp>
        <p:nvSpPr>
          <p:cNvPr id="10" name="Content Placeholder 1"/>
          <p:cNvSpPr txBox="1">
            <a:spLocks/>
          </p:cNvSpPr>
          <p:nvPr/>
        </p:nvSpPr>
        <p:spPr>
          <a:xfrm>
            <a:off x="436287" y="4049134"/>
            <a:ext cx="8530937" cy="2023316"/>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Partnership Groups</a:t>
            </a:r>
            <a:endParaRPr lang="en-US" sz="1600" kern="0" dirty="0">
              <a:solidFill>
                <a:schemeClr val="tx1"/>
              </a:solidFill>
              <a:latin typeface="Gisha" panose="020B0502040204020203" pitchFamily="34" charset="-79"/>
              <a:cs typeface="Gisha" panose="020B0502040204020203" pitchFamily="34" charset="-79"/>
            </a:endParaRP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 / TDWG Metadata Standards for attribution of physical and digital collections stewardship</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RDA/NISO Privacy Implications of Research Data Sets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Repository Audit and Certification DSA–WDS Partnership WG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Publishing Data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ELIXIR Bridging Force IG</a:t>
            </a: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7" name="Rounded Rectangle 6"/>
          <p:cNvSpPr/>
          <p:nvPr/>
        </p:nvSpPr>
        <p:spPr>
          <a:xfrm>
            <a:off x="6299201" y="5181600"/>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Total 73 groups: 27 Working Groups &amp; 46 Interest Groups</a:t>
            </a:r>
          </a:p>
        </p:txBody>
      </p:sp>
      <p:sp>
        <p:nvSpPr>
          <p:cNvPr id="12"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www.rd-alliance.org/groups</a:t>
            </a:r>
          </a:p>
        </p:txBody>
      </p:sp>
      <p:sp>
        <p:nvSpPr>
          <p:cNvPr id="11"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2" name="Slide Number Placeholder 1"/>
          <p:cNvSpPr>
            <a:spLocks noGrp="1"/>
          </p:cNvSpPr>
          <p:nvPr>
            <p:ph type="sldNum" sz="quarter" idx="12"/>
          </p:nvPr>
        </p:nvSpPr>
        <p:spPr/>
        <p:txBody>
          <a:bodyPr/>
          <a:lstStyle/>
          <a:p>
            <a:fld id="{5C2C58C4-3789-4E0B-9A83-CA5475925250}" type="slidenum">
              <a:rPr lang="en-GB" smtClean="0"/>
              <a:pPr/>
              <a:t>10</a:t>
            </a:fld>
            <a:endParaRPr lang="en-GB"/>
          </a:p>
        </p:txBody>
      </p:sp>
    </p:spTree>
    <p:extLst>
      <p:ext uri="{BB962C8B-B14F-4D97-AF65-F5344CB8AC3E}">
        <p14:creationId xmlns:p14="http://schemas.microsoft.com/office/powerpoint/2010/main" val="302887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42899" y="1668312"/>
            <a:ext cx="8530937" cy="2376264"/>
          </a:xfrm>
          <a:prstGeom prst="rect">
            <a:avLst/>
          </a:prstGeom>
          <a:solidFill>
            <a:schemeClr val="accent3">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450"/>
              </a:spcBef>
              <a:spcAft>
                <a:spcPts val="0"/>
              </a:spcAft>
              <a:buNone/>
              <a:defRPr/>
            </a:pPr>
            <a:r>
              <a:rPr lang="en-US" sz="1600" b="1" kern="0" dirty="0">
                <a:solidFill>
                  <a:schemeClr val="tx1"/>
                </a:solidFill>
                <a:latin typeface="Gisha" panose="020B0502040204020203" pitchFamily="34" charset="-79"/>
                <a:cs typeface="Gisha" panose="020B0502040204020203" pitchFamily="34" charset="-79"/>
              </a:rPr>
              <a:t>Data Stewardship and Services – focused</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Brokering Framework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Brokering Governance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 / WDS Publishing Data Services WG</a:t>
            </a:r>
          </a:p>
          <a:p>
            <a:pPr marL="0" indent="0">
              <a:spcBef>
                <a:spcPts val="450"/>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RDA / WDS Publishing Data Workflows WG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Active Data Management Plans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in Context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Rescue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Domain Repositories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Libraries for Research Data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Long tail of research data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Preservation e-Infrastructure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Certification of Digital Repositories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RDA/WDS Publishing Data Cost Recovery for Data </a:t>
            </a:r>
            <a:r>
              <a:rPr lang="en-US" sz="1200" kern="0" dirty="0" err="1">
                <a:solidFill>
                  <a:schemeClr val="tx1"/>
                </a:solidFill>
                <a:latin typeface="Gisha" panose="020B0502040204020203" pitchFamily="34" charset="-79"/>
                <a:cs typeface="Gisha" panose="020B0502040204020203" pitchFamily="34" charset="-79"/>
              </a:rPr>
              <a:t>Centres</a:t>
            </a:r>
            <a:r>
              <a:rPr lang="en-US" sz="1200" kern="0" dirty="0">
                <a:solidFill>
                  <a:schemeClr val="tx1"/>
                </a:solidFill>
                <a:latin typeface="Gisha" panose="020B0502040204020203" pitchFamily="34" charset="-79"/>
                <a:cs typeface="Gisha" panose="020B0502040204020203" pitchFamily="34" charset="-79"/>
              </a:rPr>
              <a:t>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Repository Platforms for Research Data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Research Data Provenance IG</a:t>
            </a:r>
          </a:p>
          <a:p>
            <a:pPr marL="0" indent="0">
              <a:spcBef>
                <a:spcPts val="450"/>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Virtual Research Environments IG </a:t>
            </a:r>
          </a:p>
          <a:p>
            <a:pPr marL="0" indent="0">
              <a:spcBef>
                <a:spcPts val="450"/>
              </a:spcBef>
              <a:spcAft>
                <a:spcPts val="0"/>
              </a:spcAft>
              <a:buNone/>
              <a:defRPr/>
            </a:pPr>
            <a:endParaRPr lang="en-US" sz="1200" kern="0" dirty="0">
              <a:solidFill>
                <a:schemeClr val="tx1"/>
              </a:solidFill>
              <a:latin typeface="Gisha" panose="020B0502040204020203" pitchFamily="34" charset="-79"/>
              <a:cs typeface="Gisha" panose="020B0502040204020203" pitchFamily="34" charset="-79"/>
            </a:endParaRPr>
          </a:p>
        </p:txBody>
      </p:sp>
      <p:sp>
        <p:nvSpPr>
          <p:cNvPr id="5" name="Content Placeholder 1"/>
          <p:cNvSpPr txBox="1">
            <a:spLocks/>
          </p:cNvSpPr>
          <p:nvPr/>
        </p:nvSpPr>
        <p:spPr>
          <a:xfrm>
            <a:off x="342899" y="4222336"/>
            <a:ext cx="8530937" cy="2087024"/>
          </a:xfrm>
          <a:prstGeom prst="rect">
            <a:avLst/>
          </a:prstGeom>
          <a:solidFill>
            <a:schemeClr val="accent4">
              <a:lumMod val="60000"/>
              <a:lumOff val="40000"/>
            </a:schemeClr>
          </a:solidFill>
          <a:ln w="12700">
            <a:noFill/>
          </a:ln>
          <a:effectLst>
            <a:glow rad="63500">
              <a:schemeClr val="accent3">
                <a:satMod val="175000"/>
                <a:alpha val="40000"/>
              </a:schemeClr>
            </a:glow>
          </a:effectLst>
        </p:spPr>
        <p:txBody>
          <a:bodyPr numCol="2"/>
          <a:lstStyle>
            <a:lvl1pPr marL="342900" indent="-342900" algn="l" rtl="0" eaLnBrk="0" fontAlgn="base" hangingPunct="0">
              <a:spcBef>
                <a:spcPct val="20000"/>
              </a:spcBef>
              <a:spcAft>
                <a:spcPct val="0"/>
              </a:spcAft>
              <a:buClr>
                <a:srgbClr val="58A618"/>
              </a:buClr>
              <a:buFont typeface="Wingdings" charset="2"/>
              <a:buChar char="§"/>
              <a:defRPr sz="24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18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600">
                <a:solidFill>
                  <a:schemeClr val="accent4">
                    <a:lumMod val="90000"/>
                    <a:lumOff val="10000"/>
                  </a:schemeClr>
                </a:solidFill>
                <a:latin typeface=""/>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spcBef>
                <a:spcPts val="225"/>
              </a:spcBef>
              <a:spcAft>
                <a:spcPts val="0"/>
              </a:spcAft>
              <a:buNone/>
              <a:defRPr/>
            </a:pPr>
            <a:r>
              <a:rPr lang="en-US" sz="1600" b="1" u="sng" kern="0" dirty="0">
                <a:solidFill>
                  <a:schemeClr val="tx1"/>
                </a:solidFill>
                <a:latin typeface="Gisha" panose="020B0502040204020203" pitchFamily="34" charset="-79"/>
                <a:cs typeface="Gisha" panose="020B0502040204020203" pitchFamily="34" charset="-79"/>
              </a:rPr>
              <a:t>Base Infrastructure – focused</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Array Database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Data Foundation and Terminology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Data Type Registries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Metadata Standards Catalog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Metadata Standards Directory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PID Information Types WG</a:t>
            </a:r>
          </a:p>
          <a:p>
            <a:pPr marL="0" indent="0">
              <a:spcBef>
                <a:spcPts val="225"/>
              </a:spcBef>
              <a:spcAft>
                <a:spcPts val="0"/>
              </a:spcAft>
              <a:buNone/>
              <a:defRPr/>
            </a:pPr>
            <a:r>
              <a:rPr lang="en-US" sz="1200" u="sng" kern="0" dirty="0">
                <a:solidFill>
                  <a:schemeClr val="tx1"/>
                </a:solidFill>
                <a:latin typeface="Gisha" panose="020B0502040204020203" pitchFamily="34" charset="-79"/>
                <a:cs typeface="Gisha" panose="020B0502040204020203" pitchFamily="34" charset="-79"/>
              </a:rPr>
              <a:t>Practical Policy WG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Fabric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Foundations and Terminology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Data in Context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Big Data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Brokering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Federated Identity Management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Metadata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PID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Service Management IG</a:t>
            </a:r>
          </a:p>
          <a:p>
            <a:pPr marL="0" indent="0">
              <a:spcBef>
                <a:spcPts val="225"/>
              </a:spcBef>
              <a:spcAft>
                <a:spcPts val="0"/>
              </a:spcAft>
              <a:buNone/>
              <a:defRPr/>
            </a:pPr>
            <a:r>
              <a:rPr lang="en-US" sz="1200" kern="0" dirty="0">
                <a:solidFill>
                  <a:schemeClr val="tx1"/>
                </a:solidFill>
                <a:latin typeface="Gisha" panose="020B0502040204020203" pitchFamily="34" charset="-79"/>
                <a:cs typeface="Gisha" panose="020B0502040204020203" pitchFamily="34" charset="-79"/>
              </a:rPr>
              <a:t>Vocabulary Services IG</a:t>
            </a:r>
          </a:p>
        </p:txBody>
      </p:sp>
      <p:sp>
        <p:nvSpPr>
          <p:cNvPr id="9"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(3)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ounded Rectangle 5"/>
          <p:cNvSpPr/>
          <p:nvPr/>
        </p:nvSpPr>
        <p:spPr>
          <a:xfrm>
            <a:off x="6296099" y="5471364"/>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Total 73 groups: 27 Working Groups &amp; 45 Interest Groups</a:t>
            </a:r>
          </a:p>
        </p:txBody>
      </p:sp>
      <p:sp>
        <p:nvSpPr>
          <p:cNvPr id="11"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www.rd-alliance.org/groups</a:t>
            </a:r>
          </a:p>
        </p:txBody>
      </p:sp>
      <p:sp>
        <p:nvSpPr>
          <p:cNvPr id="13"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2" name="Slide Number Placeholder 1"/>
          <p:cNvSpPr>
            <a:spLocks noGrp="1"/>
          </p:cNvSpPr>
          <p:nvPr>
            <p:ph type="sldNum" sz="quarter" idx="12"/>
          </p:nvPr>
        </p:nvSpPr>
        <p:spPr/>
        <p:txBody>
          <a:bodyPr/>
          <a:lstStyle/>
          <a:p>
            <a:fld id="{5C2C58C4-3789-4E0B-9A83-CA5475925250}" type="slidenum">
              <a:rPr lang="en-GB" smtClean="0"/>
              <a:pPr/>
              <a:t>11</a:t>
            </a:fld>
            <a:endParaRPr lang="en-GB"/>
          </a:p>
        </p:txBody>
      </p:sp>
    </p:spTree>
    <p:extLst>
      <p:ext uri="{BB962C8B-B14F-4D97-AF65-F5344CB8AC3E}">
        <p14:creationId xmlns:p14="http://schemas.microsoft.com/office/powerpoint/2010/main" val="414849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48467" y="2032000"/>
            <a:ext cx="6326420" cy="4020457"/>
          </a:xfrm>
          <a:solidFill>
            <a:schemeClr val="accent1">
              <a:lumMod val="60000"/>
              <a:lumOff val="40000"/>
            </a:schemeClr>
          </a:solidFill>
        </p:spPr>
        <p:txBody>
          <a:bodyPr>
            <a:normAutofit fontScale="92500" lnSpcReduction="20000"/>
          </a:bodyPr>
          <a:lstStyle/>
          <a:p>
            <a:pPr>
              <a:defRPr/>
            </a:pPr>
            <a:r>
              <a:rPr lang="en-GB" b="1" dirty="0"/>
              <a:t>THE RDA OUTCOMES LEGEND</a:t>
            </a:r>
          </a:p>
          <a:p>
            <a:pPr>
              <a:defRPr/>
            </a:pPr>
            <a:r>
              <a:rPr lang="en-GB" b="1" dirty="0"/>
              <a:t>Recommendations: </a:t>
            </a:r>
            <a:r>
              <a:rPr lang="en-GB" dirty="0"/>
              <a:t>are as currently defined and should be presented as the </a:t>
            </a:r>
            <a:r>
              <a:rPr lang="en-GB" dirty="0">
                <a:solidFill>
                  <a:srgbClr val="BF7A1F"/>
                </a:solidFill>
              </a:rPr>
              <a:t>flagship outputs of RDA</a:t>
            </a:r>
            <a:r>
              <a:rPr lang="en-GB" dirty="0"/>
              <a:t>. We should specifically use the word RECOMMENDATION. They are RDA’s equivalent of the “specifications” or “standards” that other organisations create and endorse. The process for creating and endorsing these is already defined.</a:t>
            </a:r>
          </a:p>
          <a:p>
            <a:pPr>
              <a:defRPr/>
            </a:pPr>
            <a:r>
              <a:rPr lang="en-GB" b="1" dirty="0"/>
              <a:t>Supporting Outputs: </a:t>
            </a:r>
            <a:r>
              <a:rPr lang="en-GB" dirty="0"/>
              <a:t>are the outputs of RDA WGs and IGs that are fruit of RDA work, but </a:t>
            </a:r>
            <a:r>
              <a:rPr lang="en-US" dirty="0">
                <a:solidFill>
                  <a:srgbClr val="BF7A1F"/>
                </a:solidFill>
              </a:rPr>
              <a:t>may</a:t>
            </a:r>
            <a:r>
              <a:rPr lang="en-GB" dirty="0">
                <a:solidFill>
                  <a:srgbClr val="BF7A1F"/>
                </a:solidFill>
              </a:rPr>
              <a:t> not be directly adoptable</a:t>
            </a:r>
            <a:r>
              <a:rPr lang="en-GB" dirty="0"/>
              <a:t>. “Upon request”, these sort of outputs go through a community comment period and if no major objections or gaps are identified </a:t>
            </a:r>
            <a:r>
              <a:rPr lang="en-GB" dirty="0">
                <a:solidFill>
                  <a:srgbClr val="BF7A1F"/>
                </a:solidFill>
              </a:rPr>
              <a:t>they get the RDA Brand</a:t>
            </a:r>
            <a:r>
              <a:rPr lang="en-GB" dirty="0"/>
              <a:t>.</a:t>
            </a:r>
          </a:p>
          <a:p>
            <a:pPr>
              <a:defRPr/>
            </a:pPr>
            <a:r>
              <a:rPr lang="en-GB" b="1" dirty="0"/>
              <a:t>Other Outputs: </a:t>
            </a:r>
            <a:r>
              <a:rPr lang="en-GB" dirty="0"/>
              <a:t>include workshop reports, published articles, survey results, etc. Anything a WG or IG wants to register and report. Upon request, these are published and discoverable on the RDA website but have </a:t>
            </a:r>
            <a:r>
              <a:rPr lang="en-GB" dirty="0">
                <a:solidFill>
                  <a:srgbClr val="BF7A1F"/>
                </a:solidFill>
              </a:rPr>
              <a:t>no level of endorsement</a:t>
            </a:r>
            <a:r>
              <a:rPr lang="en-GB" dirty="0"/>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10" name="Title 4"/>
          <p:cNvSpPr txBox="1">
            <a:spLocks/>
          </p:cNvSpPr>
          <p:nvPr/>
        </p:nvSpPr>
        <p:spPr bwMode="auto">
          <a:xfrm>
            <a:off x="0" y="6470595"/>
            <a:ext cx="4802394"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www.rd-alliance.org/recommendaions-outputs</a:t>
            </a:r>
          </a:p>
        </p:txBody>
      </p:sp>
      <p:sp>
        <p:nvSpPr>
          <p:cNvPr id="3" name="Title 2"/>
          <p:cNvSpPr>
            <a:spLocks noGrp="1"/>
          </p:cNvSpPr>
          <p:nvPr>
            <p:ph type="title"/>
          </p:nvPr>
        </p:nvSpPr>
        <p:spPr>
          <a:xfrm>
            <a:off x="705394" y="235804"/>
            <a:ext cx="8169493" cy="1450757"/>
          </a:xfrm>
        </p:spPr>
        <p:txBody>
          <a:bodyPr>
            <a:normAutofit/>
          </a:bodyPr>
          <a:lstStyle/>
          <a:p>
            <a:pPr algn="r"/>
            <a:r>
              <a:rPr lang="en-GB" sz="4400" dirty="0"/>
              <a:t>RDA Recommendations &amp; Outputs</a:t>
            </a:r>
          </a:p>
        </p:txBody>
      </p:sp>
      <p:sp>
        <p:nvSpPr>
          <p:cNvPr id="9"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72" y="3091595"/>
            <a:ext cx="2075740" cy="1901265"/>
          </a:xfrm>
          <a:prstGeom prst="rect">
            <a:avLst/>
          </a:prstGeom>
        </p:spPr>
      </p:pic>
      <p:sp>
        <p:nvSpPr>
          <p:cNvPr id="5" name="Slide Number Placeholder 4"/>
          <p:cNvSpPr>
            <a:spLocks noGrp="1"/>
          </p:cNvSpPr>
          <p:nvPr>
            <p:ph type="sldNum" sz="quarter" idx="12"/>
          </p:nvPr>
        </p:nvSpPr>
        <p:spPr/>
        <p:txBody>
          <a:bodyPr/>
          <a:lstStyle/>
          <a:p>
            <a:fld id="{5C2C58C4-3789-4E0B-9A83-CA5475925250}" type="slidenum">
              <a:rPr lang="en-GB" smtClean="0"/>
              <a:pPr/>
              <a:t>12</a:t>
            </a:fld>
            <a:endParaRPr lang="en-GB"/>
          </a:p>
        </p:txBody>
      </p:sp>
    </p:spTree>
    <p:extLst>
      <p:ext uri="{BB962C8B-B14F-4D97-AF65-F5344CB8AC3E}">
        <p14:creationId xmlns:p14="http://schemas.microsoft.com/office/powerpoint/2010/main" val="176984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1743" y="2332093"/>
            <a:ext cx="6103144" cy="3720364"/>
          </a:xfrm>
        </p:spPr>
        <p:txBody>
          <a:bodyPr>
            <a:normAutofit/>
          </a:bodyPr>
          <a:lstStyle/>
          <a:p>
            <a:pPr>
              <a:defRPr/>
            </a:pPr>
            <a:r>
              <a:rPr lang="en-GB" b="1" dirty="0"/>
              <a:t>Data Foundation &amp; Terminology</a:t>
            </a:r>
            <a:r>
              <a:rPr lang="en-GB" dirty="0"/>
              <a:t>: a model for data in the registered domain.</a:t>
            </a:r>
          </a:p>
          <a:p>
            <a:pPr>
              <a:defRPr/>
            </a:pPr>
            <a:r>
              <a:rPr lang="en-GB" b="1" dirty="0"/>
              <a:t>PID Information Types</a:t>
            </a:r>
            <a:r>
              <a:rPr lang="en-GB" dirty="0"/>
              <a:t>: a common protocol for providers and users of persistent ID services worldwide.</a:t>
            </a:r>
          </a:p>
          <a:p>
            <a:pPr>
              <a:defRPr/>
            </a:pPr>
            <a:r>
              <a:rPr lang="en-GB" b="1" dirty="0"/>
              <a:t>Data Type Registries</a:t>
            </a:r>
            <a:r>
              <a:rPr lang="en-GB" dirty="0"/>
              <a:t>: allowing humans and machines to act on unknown, but registered, data types.</a:t>
            </a:r>
          </a:p>
          <a:p>
            <a:pPr>
              <a:defRPr/>
            </a:pPr>
            <a:r>
              <a:rPr lang="en-GB" b="1" dirty="0"/>
              <a:t>Practical Policy</a:t>
            </a:r>
            <a:r>
              <a:rPr lang="en-GB" dirty="0"/>
              <a:t>: defining best practices of how to deal with data automatically and in a documented way with computer actionable policy.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759" y="5332936"/>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91883" y="286604"/>
            <a:ext cx="8490857" cy="1450757"/>
          </a:xfrm>
        </p:spPr>
        <p:txBody>
          <a:bodyPr>
            <a:normAutofit/>
          </a:bodyPr>
          <a:lstStyle/>
          <a:p>
            <a:pPr algn="r"/>
            <a:r>
              <a:rPr lang="en-GB" sz="4400" dirty="0"/>
              <a:t>RDA Recommendations &amp; Outputs</a:t>
            </a:r>
          </a:p>
        </p:txBody>
      </p:sp>
      <p:sp>
        <p:nvSpPr>
          <p:cNvPr id="17" name="Title 4"/>
          <p:cNvSpPr txBox="1">
            <a:spLocks/>
          </p:cNvSpPr>
          <p:nvPr/>
        </p:nvSpPr>
        <p:spPr bwMode="auto">
          <a:xfrm>
            <a:off x="0" y="6470595"/>
            <a:ext cx="4802394"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www.rd-alliance.org/recommendaions-outputs</a:t>
            </a: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72" y="3091595"/>
            <a:ext cx="2075740" cy="1901265"/>
          </a:xfrm>
          <a:prstGeom prst="rect">
            <a:avLst/>
          </a:prstGeom>
        </p:spPr>
      </p:pic>
      <p:sp>
        <p:nvSpPr>
          <p:cNvPr id="4" name="Slide Number Placeholder 3"/>
          <p:cNvSpPr>
            <a:spLocks noGrp="1"/>
          </p:cNvSpPr>
          <p:nvPr>
            <p:ph type="sldNum" sz="quarter" idx="12"/>
          </p:nvPr>
        </p:nvSpPr>
        <p:spPr/>
        <p:txBody>
          <a:bodyPr/>
          <a:lstStyle/>
          <a:p>
            <a:fld id="{5C2C58C4-3789-4E0B-9A83-CA5475925250}" type="slidenum">
              <a:rPr lang="en-GB" smtClean="0"/>
              <a:pPr/>
              <a:t>13</a:t>
            </a:fld>
            <a:endParaRPr lang="en-GB"/>
          </a:p>
        </p:txBody>
      </p:sp>
    </p:spTree>
    <p:extLst>
      <p:ext uri="{BB962C8B-B14F-4D97-AF65-F5344CB8AC3E}">
        <p14:creationId xmlns:p14="http://schemas.microsoft.com/office/powerpoint/2010/main" val="2214275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15922" y="2265867"/>
            <a:ext cx="6103144" cy="3851904"/>
          </a:xfrm>
        </p:spPr>
        <p:txBody>
          <a:bodyPr>
            <a:noAutofit/>
          </a:bodyPr>
          <a:lstStyle/>
          <a:p>
            <a:pPr>
              <a:defRPr/>
            </a:pPr>
            <a:r>
              <a:rPr lang="en-GB" b="1" dirty="0"/>
              <a:t>Metadata standards directory</a:t>
            </a:r>
            <a:r>
              <a:rPr lang="en-GB" dirty="0"/>
              <a:t>: Community curated standards catalogue for metadata interoperability</a:t>
            </a:r>
          </a:p>
          <a:p>
            <a:pPr>
              <a:defRPr/>
            </a:pPr>
            <a:r>
              <a:rPr lang="en-GB" b="1" dirty="0"/>
              <a:t>Data Citation</a:t>
            </a:r>
            <a:r>
              <a:rPr lang="en-GB" dirty="0"/>
              <a:t>: defining mechanisms to reliably cite dynamic data </a:t>
            </a:r>
          </a:p>
          <a:p>
            <a:pPr>
              <a:defRPr/>
            </a:pPr>
            <a:r>
              <a:rPr lang="en-GB" b="1" dirty="0"/>
              <a:t>Data Description Registry Interoperability </a:t>
            </a:r>
            <a:r>
              <a:rPr lang="en-GB" dirty="0"/>
              <a:t>solutions enabling cross platform discovery based on existing open protocols and standards</a:t>
            </a:r>
          </a:p>
          <a:p>
            <a:pPr>
              <a:defRPr/>
            </a:pPr>
            <a:r>
              <a:rPr lang="en-GB" b="1" dirty="0"/>
              <a:t>Wheat Data Interoperability </a:t>
            </a:r>
            <a:r>
              <a:rPr lang="en-GB" dirty="0"/>
              <a:t>impacting the discoverability, reusability and interoperability of wheat data by building a common framework for describing, representing linking and publishing wheat data</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8670" y="5587660"/>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
          <p:cNvSpPr>
            <a:spLocks noGrp="1"/>
          </p:cNvSpPr>
          <p:nvPr>
            <p:ph type="title"/>
          </p:nvPr>
        </p:nvSpPr>
        <p:spPr>
          <a:xfrm>
            <a:off x="822960" y="286604"/>
            <a:ext cx="7929154" cy="1450757"/>
          </a:xfrm>
        </p:spPr>
        <p:txBody>
          <a:bodyPr>
            <a:normAutofit/>
          </a:bodyPr>
          <a:lstStyle/>
          <a:p>
            <a:pPr algn="r"/>
            <a:r>
              <a:rPr lang="en-GB" sz="4400"/>
              <a:t>RDA Recommendations </a:t>
            </a:r>
            <a:r>
              <a:rPr lang="en-GB" sz="4400" dirty="0"/>
              <a:t>&amp; Outputs</a:t>
            </a:r>
          </a:p>
        </p:txBody>
      </p:sp>
      <p:sp>
        <p:nvSpPr>
          <p:cNvPr id="14" name="Title 4"/>
          <p:cNvSpPr txBox="1">
            <a:spLocks/>
          </p:cNvSpPr>
          <p:nvPr/>
        </p:nvSpPr>
        <p:spPr bwMode="auto">
          <a:xfrm>
            <a:off x="0" y="6470595"/>
            <a:ext cx="4802394"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www.rd-alliance.org/recommendaions-outputs</a:t>
            </a: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372" y="3091595"/>
            <a:ext cx="2075740" cy="1901265"/>
          </a:xfrm>
          <a:prstGeom prst="rect">
            <a:avLst/>
          </a:prstGeom>
        </p:spPr>
      </p:pic>
      <p:sp>
        <p:nvSpPr>
          <p:cNvPr id="3" name="Slide Number Placeholder 2"/>
          <p:cNvSpPr>
            <a:spLocks noGrp="1"/>
          </p:cNvSpPr>
          <p:nvPr>
            <p:ph type="sldNum" sz="quarter" idx="12"/>
          </p:nvPr>
        </p:nvSpPr>
        <p:spPr/>
        <p:txBody>
          <a:bodyPr/>
          <a:lstStyle/>
          <a:p>
            <a:fld id="{5C2C58C4-3789-4E0B-9A83-CA5475925250}" type="slidenum">
              <a:rPr lang="en-GB" smtClean="0"/>
              <a:pPr/>
              <a:t>14</a:t>
            </a:fld>
            <a:endParaRPr lang="en-GB"/>
          </a:p>
        </p:txBody>
      </p:sp>
    </p:spTree>
    <p:extLst>
      <p:ext uri="{BB962C8B-B14F-4D97-AF65-F5344CB8AC3E}">
        <p14:creationId xmlns:p14="http://schemas.microsoft.com/office/powerpoint/2010/main" val="413833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39534" y="2240204"/>
            <a:ext cx="6504466" cy="3797476"/>
          </a:xfrm>
        </p:spPr>
        <p:txBody>
          <a:bodyPr>
            <a:noAutofit/>
          </a:bodyPr>
          <a:lstStyle/>
          <a:p>
            <a:pPr>
              <a:defRPr/>
            </a:pPr>
            <a:r>
              <a:rPr lang="en-GB" sz="1600" b="1" dirty="0"/>
              <a:t>Repository Audit and Certification DSA–WDS: </a:t>
            </a:r>
            <a:r>
              <a:rPr lang="en-GB" sz="1600" dirty="0"/>
              <a:t>A convergent DSA-WDS certification standard to help eliminate duplication of effort, increase certification procedure coherence and compatibility thus benefitting researchers, data managers, librarians and scientific communities.</a:t>
            </a:r>
          </a:p>
          <a:p>
            <a:pPr>
              <a:defRPr/>
            </a:pPr>
            <a:r>
              <a:rPr lang="en-GB" sz="1600" b="1" dirty="0"/>
              <a:t>RDA/WDS Publishing Data </a:t>
            </a:r>
            <a:r>
              <a:rPr lang="en-GB" sz="1600" b="1" dirty="0" err="1"/>
              <a:t>Bibliometrics</a:t>
            </a:r>
            <a:r>
              <a:rPr lang="en-GB" sz="1600" b="1" dirty="0"/>
              <a:t>: </a:t>
            </a:r>
            <a:r>
              <a:rPr lang="en-GB" sz="1600" dirty="0"/>
              <a:t>improved research data metrics and corresponding services, with the final goal of increasing the overall availability and quality of citations and research data itself.</a:t>
            </a:r>
          </a:p>
          <a:p>
            <a:pPr>
              <a:defRPr/>
            </a:pPr>
            <a:r>
              <a:rPr lang="en-GB" sz="1600" b="1" dirty="0"/>
              <a:t>RDA/WDS Publishing Data Services: </a:t>
            </a:r>
            <a:r>
              <a:rPr lang="en-GB" sz="1600" dirty="0"/>
              <a:t>A universal interlinking service between data and the scientific literature.</a:t>
            </a:r>
          </a:p>
          <a:p>
            <a:pPr>
              <a:defRPr/>
            </a:pPr>
            <a:r>
              <a:rPr lang="en-GB" sz="1600" b="1" dirty="0"/>
              <a:t>RDA/WDS Publishing Data Workflows: </a:t>
            </a:r>
            <a:r>
              <a:rPr lang="en-GB" sz="1600" dirty="0"/>
              <a:t>enhance the possibilities for greater discoverability and a more efficient and reliable reuse of research data benefitting other stakeholders like publishers, libraries and data centres.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Picture 2" descr="https://farm8.staticflickr.com/7073/7382239368_ba418d5b7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1109" y="5547614"/>
            <a:ext cx="1194001" cy="67162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a:spLocks noGrp="1"/>
          </p:cNvSpPr>
          <p:nvPr>
            <p:ph type="title"/>
          </p:nvPr>
        </p:nvSpPr>
        <p:spPr>
          <a:xfrm>
            <a:off x="822959" y="286604"/>
            <a:ext cx="8085909" cy="1450757"/>
          </a:xfrm>
        </p:spPr>
        <p:txBody>
          <a:bodyPr>
            <a:normAutofit/>
          </a:bodyPr>
          <a:lstStyle/>
          <a:p>
            <a:pPr algn="r"/>
            <a:r>
              <a:rPr lang="en-GB" sz="4400" dirty="0"/>
              <a:t>RDA Recommendations &amp; Outputs</a:t>
            </a:r>
          </a:p>
        </p:txBody>
      </p:sp>
      <p:pic>
        <p:nvPicPr>
          <p:cNvPr id="13" name="Immagine 38" descr="World Data System-Logo.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3130" y="2430192"/>
            <a:ext cx="1288112" cy="1288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4"/>
          <p:cNvSpPr txBox="1">
            <a:spLocks/>
          </p:cNvSpPr>
          <p:nvPr/>
        </p:nvSpPr>
        <p:spPr bwMode="auto">
          <a:xfrm>
            <a:off x="0" y="6470595"/>
            <a:ext cx="4802394"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www.rd-alliance.org/recommendaions-outputs</a:t>
            </a:r>
          </a:p>
        </p:txBody>
      </p:sp>
      <p:sp>
        <p:nvSpPr>
          <p:cNvPr id="11"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648" y="3718306"/>
            <a:ext cx="2075740" cy="1901265"/>
          </a:xfrm>
          <a:prstGeom prst="rect">
            <a:avLst/>
          </a:prstGeom>
        </p:spPr>
      </p:pic>
      <p:sp>
        <p:nvSpPr>
          <p:cNvPr id="3" name="Slide Number Placeholder 2"/>
          <p:cNvSpPr>
            <a:spLocks noGrp="1"/>
          </p:cNvSpPr>
          <p:nvPr>
            <p:ph type="sldNum" sz="quarter" idx="12"/>
          </p:nvPr>
        </p:nvSpPr>
        <p:spPr/>
        <p:txBody>
          <a:bodyPr/>
          <a:lstStyle/>
          <a:p>
            <a:fld id="{5C2C58C4-3789-4E0B-9A83-CA5475925250}" type="slidenum">
              <a:rPr lang="en-GB" smtClean="0"/>
              <a:pPr/>
              <a:t>15</a:t>
            </a:fld>
            <a:endParaRPr lang="en-GB"/>
          </a:p>
        </p:txBody>
      </p:sp>
    </p:spTree>
    <p:extLst>
      <p:ext uri="{BB962C8B-B14F-4D97-AF65-F5344CB8AC3E}">
        <p14:creationId xmlns:p14="http://schemas.microsoft.com/office/powerpoint/2010/main" val="380983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a:t>Open Call for Supporting and Other RDA Outputs</a:t>
            </a:r>
            <a:endParaRPr lang="it-IT" dirty="0"/>
          </a:p>
        </p:txBody>
      </p:sp>
      <p:sp>
        <p:nvSpPr>
          <p:cNvPr id="6" name="CasellaDiTesto 5"/>
          <p:cNvSpPr txBox="1"/>
          <p:nvPr/>
        </p:nvSpPr>
        <p:spPr>
          <a:xfrm>
            <a:off x="2689414" y="5357517"/>
            <a:ext cx="6517426" cy="646331"/>
          </a:xfrm>
          <a:prstGeom prst="rect">
            <a:avLst/>
          </a:prstGeom>
          <a:noFill/>
        </p:spPr>
        <p:txBody>
          <a:bodyPr wrap="square" rtlCol="0">
            <a:spAutoFit/>
          </a:bodyPr>
          <a:lstStyle/>
          <a:p>
            <a:pPr algn="r"/>
            <a:r>
              <a:rPr lang="it-IT" dirty="0">
                <a:hlinkClick r:id="rId2"/>
              </a:rPr>
              <a:t>https://rd-alliance.org/call-supporting-and-other-rda-outputs</a:t>
            </a:r>
            <a:endParaRPr lang="it-IT" dirty="0"/>
          </a:p>
          <a:p>
            <a:endParaRPr lang="it-IT" dirty="0"/>
          </a:p>
        </p:txBody>
      </p:sp>
      <p:sp>
        <p:nvSpPr>
          <p:cNvPr id="7" name="CasellaDiTesto 6"/>
          <p:cNvSpPr txBox="1"/>
          <p:nvPr/>
        </p:nvSpPr>
        <p:spPr>
          <a:xfrm>
            <a:off x="3966694" y="2606101"/>
            <a:ext cx="5061397" cy="1477328"/>
          </a:xfrm>
          <a:prstGeom prst="rect">
            <a:avLst/>
          </a:prstGeom>
          <a:noFill/>
        </p:spPr>
        <p:txBody>
          <a:bodyPr wrap="square" rtlCol="0">
            <a:spAutoFit/>
          </a:bodyPr>
          <a:lstStyle/>
          <a:p>
            <a:r>
              <a:rPr lang="en-US" b="1" i="1" dirty="0"/>
              <a:t> If your group has produced something that you would like to share with the broader community, please send it to </a:t>
            </a:r>
            <a:r>
              <a:rPr lang="en-US" b="1" i="1" dirty="0">
                <a:hlinkClick r:id="rId3"/>
              </a:rPr>
              <a:t>enquiries@rd-alliance.org</a:t>
            </a:r>
            <a:r>
              <a:rPr lang="en-US" b="1" i="1" dirty="0"/>
              <a:t> and indicate whether you would like it to be considered as a ‘Supporting’ or ‘Other’ output.</a:t>
            </a:r>
            <a:endParaRPr lang="it-IT" dirty="0"/>
          </a:p>
        </p:txBody>
      </p:sp>
      <p:sp>
        <p:nvSpPr>
          <p:cNvPr id="8" name="Segnaposto piè di pagina 7"/>
          <p:cNvSpPr>
            <a:spLocks noGrp="1"/>
          </p:cNvSpPr>
          <p:nvPr>
            <p:ph type="ftr" sz="quarter" idx="11"/>
          </p:nvPr>
        </p:nvSpPr>
        <p:spPr>
          <a:xfrm>
            <a:off x="2689414" y="6361612"/>
            <a:ext cx="5878285" cy="496388"/>
          </a:xfrm>
        </p:spPr>
        <p:txBody>
          <a:bodyPr/>
          <a:lstStyle/>
          <a:p>
            <a:pPr algn="l"/>
            <a:r>
              <a:rPr lang="en-GB" sz="1600" b="1">
                <a:solidFill>
                  <a:schemeClr val="bg1"/>
                </a:solidFill>
              </a:rPr>
              <a:t>www.rd-alliance.org @resdatall</a:t>
            </a:r>
            <a:endParaRPr lang="en-GB" sz="1600" b="1" dirty="0">
              <a:solidFill>
                <a:schemeClr val="bg1"/>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648" y="4302470"/>
            <a:ext cx="2075740" cy="1901265"/>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236" y="1883690"/>
            <a:ext cx="2840564" cy="2272451"/>
          </a:xfrm>
          <a:prstGeom prst="rect">
            <a:avLst/>
          </a:prstGeom>
        </p:spPr>
      </p:pic>
      <p:sp>
        <p:nvSpPr>
          <p:cNvPr id="4" name="Slide Number Placeholder 3"/>
          <p:cNvSpPr>
            <a:spLocks noGrp="1"/>
          </p:cNvSpPr>
          <p:nvPr>
            <p:ph type="sldNum" sz="quarter" idx="12"/>
          </p:nvPr>
        </p:nvSpPr>
        <p:spPr/>
        <p:txBody>
          <a:bodyPr/>
          <a:lstStyle/>
          <a:p>
            <a:fld id="{5C2C58C4-3789-4E0B-9A83-CA5475925250}" type="slidenum">
              <a:rPr lang="en-GB" smtClean="0"/>
              <a:pPr/>
              <a:t>16</a:t>
            </a:fld>
            <a:endParaRPr lang="en-GB"/>
          </a:p>
        </p:txBody>
      </p:sp>
    </p:spTree>
    <p:extLst>
      <p:ext uri="{BB962C8B-B14F-4D97-AF65-F5344CB8AC3E}">
        <p14:creationId xmlns:p14="http://schemas.microsoft.com/office/powerpoint/2010/main" val="4085874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5"/>
          <p:cNvSpPr>
            <a:spLocks noChangeArrowheads="1"/>
          </p:cNvSpPr>
          <p:nvPr/>
        </p:nvSpPr>
        <p:spPr bwMode="auto">
          <a:xfrm>
            <a:off x="5494919" y="2133576"/>
            <a:ext cx="3609892" cy="1430179"/>
          </a:xfrm>
          <a:prstGeom prst="roundRect">
            <a:avLst/>
          </a:prstGeom>
          <a:ln/>
          <a:extLst/>
        </p:spPr>
        <p:style>
          <a:lnRef idx="2">
            <a:schemeClr val="accent3"/>
          </a:lnRef>
          <a:fillRef idx="1">
            <a:schemeClr val="lt1"/>
          </a:fillRef>
          <a:effectRef idx="0">
            <a:schemeClr val="accent3"/>
          </a:effectRef>
          <a:fontRef idx="minor">
            <a:schemeClr val="dk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800" dirty="0">
                <a:solidFill>
                  <a:schemeClr val="accent6">
                    <a:lumMod val="75000"/>
                  </a:schemeClr>
                </a:solidFill>
              </a:rPr>
              <a:t>RDA Plenary 8 </a:t>
            </a:r>
            <a:r>
              <a:rPr lang="en-GB" altLang="en-US" sz="1500" i="1" dirty="0">
                <a:solidFill>
                  <a:schemeClr val="accent6">
                    <a:lumMod val="75000"/>
                  </a:schemeClr>
                </a:solidFill>
              </a:rPr>
              <a:t>during</a:t>
            </a:r>
            <a:r>
              <a:rPr lang="en-GB" altLang="en-US" sz="1500" dirty="0">
                <a:solidFill>
                  <a:schemeClr val="accent6">
                    <a:lumMod val="75000"/>
                  </a:schemeClr>
                </a:solidFill>
              </a:rPr>
              <a:t> International Data Week 2016  </a:t>
            </a:r>
            <a:endParaRPr lang="en-GB" altLang="en-US" sz="1800" dirty="0">
              <a:solidFill>
                <a:schemeClr val="accent6">
                  <a:lumMod val="75000"/>
                </a:schemeClr>
              </a:solidFill>
            </a:endParaRPr>
          </a:p>
          <a:p>
            <a:pPr eaLnBrk="1" hangingPunct="1">
              <a:defRPr/>
            </a:pPr>
            <a:r>
              <a:rPr lang="en-GB" altLang="en-US" sz="1500" dirty="0">
                <a:solidFill>
                  <a:schemeClr val="tx1"/>
                </a:solidFill>
              </a:rPr>
              <a:t>When? </a:t>
            </a:r>
            <a:r>
              <a:rPr lang="en-GB" altLang="en-US" sz="1500" dirty="0">
                <a:solidFill>
                  <a:schemeClr val="accent1"/>
                </a:solidFill>
              </a:rPr>
              <a:t>11-17 September 2016</a:t>
            </a:r>
            <a:endParaRPr lang="en-GB" altLang="en-US" sz="1500" b="0" dirty="0">
              <a:solidFill>
                <a:schemeClr val="accent1"/>
              </a:solidFill>
            </a:endParaRPr>
          </a:p>
          <a:p>
            <a:pPr eaLnBrk="1" hangingPunct="1">
              <a:defRPr/>
            </a:pPr>
            <a:r>
              <a:rPr lang="en-GB" altLang="en-US" sz="1500" dirty="0">
                <a:solidFill>
                  <a:schemeClr val="tx1"/>
                </a:solidFill>
              </a:rPr>
              <a:t>Where? </a:t>
            </a:r>
            <a:r>
              <a:rPr lang="en-GB" altLang="en-US" sz="1500" dirty="0">
                <a:solidFill>
                  <a:schemeClr val="accent1"/>
                </a:solidFill>
              </a:rPr>
              <a:t>Denver, Colorado, USA</a:t>
            </a:r>
          </a:p>
          <a:p>
            <a:pPr eaLnBrk="1" hangingPunct="1">
              <a:defRPr/>
            </a:pPr>
            <a:r>
              <a:rPr lang="en-GB" altLang="en-US" sz="1500" dirty="0">
                <a:solidFill>
                  <a:schemeClr val="tx1"/>
                </a:solidFill>
              </a:rPr>
              <a:t>Co-located with? </a:t>
            </a:r>
            <a:r>
              <a:rPr lang="en-GB" altLang="en-US" sz="1500" b="0" dirty="0">
                <a:solidFill>
                  <a:schemeClr val="accent1"/>
                </a:solidFill>
              </a:rPr>
              <a:t>SciDataCon2016</a:t>
            </a:r>
          </a:p>
        </p:txBody>
      </p:sp>
      <p:sp>
        <p:nvSpPr>
          <p:cNvPr id="6" name="Rettangolo 5"/>
          <p:cNvSpPr>
            <a:spLocks noChangeArrowheads="1"/>
          </p:cNvSpPr>
          <p:nvPr/>
        </p:nvSpPr>
        <p:spPr bwMode="auto">
          <a:xfrm>
            <a:off x="5494919" y="4361977"/>
            <a:ext cx="3609892" cy="970478"/>
          </a:xfrm>
          <a:prstGeom prst="roundRect">
            <a:avLst/>
          </a:prstGeom>
          <a:ln/>
          <a:extLst/>
        </p:spPr>
        <p:style>
          <a:lnRef idx="2">
            <a:schemeClr val="accent4"/>
          </a:lnRef>
          <a:fillRef idx="1">
            <a:schemeClr val="lt1"/>
          </a:fillRef>
          <a:effectRef idx="0">
            <a:schemeClr val="accent4"/>
          </a:effectRef>
          <a:fontRef idx="minor">
            <a:schemeClr val="dk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2100" dirty="0">
                <a:solidFill>
                  <a:schemeClr val="accent6">
                    <a:lumMod val="75000"/>
                  </a:schemeClr>
                </a:solidFill>
              </a:rPr>
              <a:t>RDA Plenary 9 </a:t>
            </a:r>
          </a:p>
          <a:p>
            <a:pPr eaLnBrk="1" hangingPunct="1">
              <a:defRPr/>
            </a:pPr>
            <a:r>
              <a:rPr lang="en-GB" altLang="en-US" sz="1500" dirty="0">
                <a:solidFill>
                  <a:schemeClr val="tx1"/>
                </a:solidFill>
              </a:rPr>
              <a:t>When? </a:t>
            </a:r>
            <a:r>
              <a:rPr lang="en-GB" altLang="en-US" sz="1500" dirty="0">
                <a:solidFill>
                  <a:schemeClr val="accent1"/>
                </a:solidFill>
              </a:rPr>
              <a:t>5-7 April 2017</a:t>
            </a:r>
            <a:endParaRPr lang="en-GB" altLang="en-US" sz="1500" b="0" dirty="0">
              <a:solidFill>
                <a:schemeClr val="accent1"/>
              </a:solidFill>
            </a:endParaRPr>
          </a:p>
          <a:p>
            <a:pPr eaLnBrk="1" hangingPunct="1">
              <a:defRPr/>
            </a:pPr>
            <a:r>
              <a:rPr lang="en-GB" altLang="en-US" sz="1500" dirty="0">
                <a:solidFill>
                  <a:schemeClr val="tx1"/>
                </a:solidFill>
              </a:rPr>
              <a:t>Where? </a:t>
            </a:r>
            <a:r>
              <a:rPr lang="en-GB" altLang="en-US" sz="1500" dirty="0">
                <a:solidFill>
                  <a:schemeClr val="accent1"/>
                </a:solidFill>
              </a:rPr>
              <a:t>Barcelona, Spain</a:t>
            </a:r>
            <a:endParaRPr lang="en-GB" altLang="en-US" sz="1500" b="0" dirty="0">
              <a:solidFill>
                <a:schemeClr val="accent1"/>
              </a:solidFill>
            </a:endParaRPr>
          </a:p>
        </p:txBody>
      </p:sp>
      <p:sp>
        <p:nvSpPr>
          <p:cNvPr id="2" name="Title 1"/>
          <p:cNvSpPr>
            <a:spLocks noGrp="1"/>
          </p:cNvSpPr>
          <p:nvPr>
            <p:ph type="title"/>
          </p:nvPr>
        </p:nvSpPr>
        <p:spPr>
          <a:xfrm>
            <a:off x="875211" y="221285"/>
            <a:ext cx="7543800" cy="1450757"/>
          </a:xfrm>
        </p:spPr>
        <p:txBody>
          <a:bodyPr>
            <a:normAutofit/>
          </a:bodyPr>
          <a:lstStyle/>
          <a:p>
            <a:pPr algn="r"/>
            <a:r>
              <a:rPr lang="en-GB" dirty="0"/>
              <a:t>RDA Plenaries</a:t>
            </a:r>
          </a:p>
        </p:txBody>
      </p:sp>
      <p:sp>
        <p:nvSpPr>
          <p:cNvPr id="10" name="Rettangolo 5"/>
          <p:cNvSpPr>
            <a:spLocks noChangeArrowheads="1"/>
          </p:cNvSpPr>
          <p:nvPr/>
        </p:nvSpPr>
        <p:spPr bwMode="auto">
          <a:xfrm>
            <a:off x="8186" y="2556201"/>
            <a:ext cx="3166088" cy="2911435"/>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2100" dirty="0">
                <a:solidFill>
                  <a:schemeClr val="accent6">
                    <a:lumMod val="75000"/>
                  </a:schemeClr>
                </a:solidFill>
              </a:rPr>
              <a:t>Why attend?</a:t>
            </a:r>
          </a:p>
          <a:p>
            <a:pPr marL="257175" indent="-257175" eaLnBrk="1" hangingPunct="1">
              <a:buFont typeface="Wingdings" panose="05000000000000000000" pitchFamily="2" charset="2"/>
              <a:buChar char="ü"/>
              <a:defRPr/>
            </a:pPr>
            <a:r>
              <a:rPr lang="en-GB" altLang="en-US" sz="1800" dirty="0">
                <a:solidFill>
                  <a:schemeClr val="tx1"/>
                </a:solidFill>
              </a:rPr>
              <a:t>Working Meeting: Updates &amp; Progress</a:t>
            </a:r>
          </a:p>
          <a:p>
            <a:pPr marL="257175" indent="-257175" eaLnBrk="1" hangingPunct="1">
              <a:buFont typeface="Wingdings" panose="05000000000000000000" pitchFamily="2" charset="2"/>
              <a:buChar char="ü"/>
              <a:defRPr/>
            </a:pPr>
            <a:r>
              <a:rPr lang="en-GB" altLang="en-US" sz="1800" dirty="0">
                <a:solidFill>
                  <a:schemeClr val="tx1"/>
                </a:solidFill>
              </a:rPr>
              <a:t>Knowledge Exchange, Networking &amp; Direct Interaction</a:t>
            </a:r>
          </a:p>
          <a:p>
            <a:pPr marL="257175" indent="-257175" eaLnBrk="1" hangingPunct="1">
              <a:buFont typeface="Wingdings" panose="05000000000000000000" pitchFamily="2" charset="2"/>
              <a:buChar char="ü"/>
              <a:defRPr/>
            </a:pPr>
            <a:r>
              <a:rPr lang="en-GB" altLang="en-US" sz="1800" dirty="0">
                <a:solidFill>
                  <a:schemeClr val="tx1"/>
                </a:solidFill>
              </a:rPr>
              <a:t>Best Practice, Outputs &amp; Adoption</a:t>
            </a:r>
          </a:p>
          <a:p>
            <a:pPr marL="257175" indent="-257175" eaLnBrk="1" hangingPunct="1">
              <a:buFont typeface="Wingdings" panose="05000000000000000000" pitchFamily="2" charset="2"/>
              <a:buChar char="ü"/>
              <a:defRPr/>
            </a:pPr>
            <a:r>
              <a:rPr lang="en-GB" altLang="en-US" sz="1800" dirty="0">
                <a:solidFill>
                  <a:schemeClr val="tx1"/>
                </a:solidFill>
              </a:rPr>
              <a:t>New ideas, groups, …. </a:t>
            </a:r>
            <a:endParaRPr lang="en-GB" altLang="en-US" sz="1800" dirty="0">
              <a:solidFill>
                <a:schemeClr val="accent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9" name="Immagine 8" descr="Banner_event_IDW-03.jpg"/>
          <p:cNvPicPr>
            <a:picLocks noChangeAspect="1"/>
          </p:cNvPicPr>
          <p:nvPr/>
        </p:nvPicPr>
        <p:blipFill>
          <a:blip r:embed="rId4" cstate="print"/>
          <a:stretch>
            <a:fillRect/>
          </a:stretch>
        </p:blipFill>
        <p:spPr>
          <a:xfrm>
            <a:off x="3265714" y="2288905"/>
            <a:ext cx="2090057" cy="1176228"/>
          </a:xfrm>
          <a:prstGeom prst="rect">
            <a:avLst/>
          </a:prstGeom>
        </p:spPr>
      </p:pic>
      <p:pic>
        <p:nvPicPr>
          <p:cNvPr id="13" name="Immagine 12" descr="RDA Plenary 9 Banner.jpg"/>
          <p:cNvPicPr>
            <a:picLocks noChangeAspect="1"/>
          </p:cNvPicPr>
          <p:nvPr/>
        </p:nvPicPr>
        <p:blipFill>
          <a:blip r:embed="rId5" cstate="print"/>
          <a:stretch>
            <a:fillRect/>
          </a:stretch>
        </p:blipFill>
        <p:spPr>
          <a:xfrm>
            <a:off x="3254407" y="4389119"/>
            <a:ext cx="2198159" cy="979715"/>
          </a:xfrm>
          <a:prstGeom prst="rect">
            <a:avLst/>
          </a:prstGeom>
        </p:spPr>
      </p:pic>
      <p:sp>
        <p:nvSpPr>
          <p:cNvPr id="15" name="Title 4"/>
          <p:cNvSpPr txBox="1">
            <a:spLocks/>
          </p:cNvSpPr>
          <p:nvPr/>
        </p:nvSpPr>
        <p:spPr bwMode="auto">
          <a:xfrm>
            <a:off x="-548653" y="6470595"/>
            <a:ext cx="4214565" cy="3220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www.rd-alliance.org/plenaries</a:t>
            </a:r>
          </a:p>
        </p:txBody>
      </p:sp>
      <p:sp>
        <p:nvSpPr>
          <p:cNvPr id="12"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3" name="Slide Number Placeholder 2"/>
          <p:cNvSpPr>
            <a:spLocks noGrp="1"/>
          </p:cNvSpPr>
          <p:nvPr>
            <p:ph type="sldNum" sz="quarter" idx="12"/>
          </p:nvPr>
        </p:nvSpPr>
        <p:spPr/>
        <p:txBody>
          <a:bodyPr/>
          <a:lstStyle/>
          <a:p>
            <a:fld id="{5C2C58C4-3789-4E0B-9A83-CA5475925250}" type="slidenum">
              <a:rPr lang="en-GB" smtClean="0"/>
              <a:pPr/>
              <a:t>17</a:t>
            </a:fld>
            <a:endParaRPr lang="en-GB"/>
          </a:p>
        </p:txBody>
      </p:sp>
    </p:spTree>
    <p:extLst>
      <p:ext uri="{BB962C8B-B14F-4D97-AF65-F5344CB8AC3E}">
        <p14:creationId xmlns:p14="http://schemas.microsoft.com/office/powerpoint/2010/main" val="239276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2"/>
          <p:cNvSpPr>
            <a:spLocks noGrp="1"/>
          </p:cNvSpPr>
          <p:nvPr>
            <p:ph type="title"/>
          </p:nvPr>
        </p:nvSpPr>
        <p:spPr bwMode="auto">
          <a:xfrm>
            <a:off x="901952" y="341499"/>
            <a:ext cx="7490933" cy="1246926"/>
          </a:xfrm>
          <a:extLst/>
        </p:spPr>
        <p:txBody>
          <a:bodyPr vert="horz" lIns="68580" tIns="34290" rIns="68580" bIns="34290" rtlCol="0" anchor="b">
            <a:normAutofit fontScale="90000"/>
          </a:bodyPr>
          <a:lstStyle/>
          <a:p>
            <a:pPr algn="r"/>
            <a:r>
              <a:rPr lang="en-US" altLang="en-US" dirty="0"/>
              <a:t>RDA Plenary 6 (Paris) – 23- 25 Sept 2015</a:t>
            </a:r>
          </a:p>
        </p:txBody>
      </p:sp>
      <p:sp>
        <p:nvSpPr>
          <p:cNvPr id="6" name="Content Placeholder 1"/>
          <p:cNvSpPr>
            <a:spLocks noGrp="1"/>
          </p:cNvSpPr>
          <p:nvPr>
            <p:ph idx="1"/>
          </p:nvPr>
        </p:nvSpPr>
        <p:spPr bwMode="auto">
          <a:xfrm>
            <a:off x="3482145" y="1516857"/>
            <a:ext cx="5610442" cy="48208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buFont typeface="Wingdings" panose="05000000000000000000" pitchFamily="2" charset="2"/>
              <a:buChar char="§"/>
            </a:pPr>
            <a:r>
              <a:rPr lang="en-US" altLang="en-US" sz="1400" b="1" dirty="0">
                <a:solidFill>
                  <a:schemeClr val="tx1"/>
                </a:solidFill>
                <a:latin typeface="Gisha" pitchFamily="34" charset="-79"/>
                <a:ea typeface="ＭＳ Ｐゴシック" pitchFamily="34" charset="-128"/>
                <a:cs typeface="Gisha" pitchFamily="34" charset="-79"/>
              </a:rPr>
              <a:t>RDA deliverables </a:t>
            </a:r>
            <a:r>
              <a:rPr lang="en-US" altLang="en-US" sz="1400" dirty="0">
                <a:solidFill>
                  <a:schemeClr val="tx1"/>
                </a:solidFill>
                <a:latin typeface="Gisha" pitchFamily="34" charset="-79"/>
                <a:ea typeface="ＭＳ Ｐゴシック" pitchFamily="34" charset="-128"/>
                <a:cs typeface="Gisha" pitchFamily="34" charset="-79"/>
              </a:rPr>
              <a:t>presented:</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Repository Audit and Certification DSA–WDS</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a:t>
            </a:r>
            <a:r>
              <a:rPr lang="en-US" altLang="en-US" sz="1400" dirty="0" err="1">
                <a:solidFill>
                  <a:schemeClr val="tx1"/>
                </a:solidFill>
                <a:latin typeface="Gisha" pitchFamily="34" charset="-79"/>
                <a:ea typeface="ＭＳ Ｐゴシック" pitchFamily="34" charset="-128"/>
                <a:cs typeface="Gisha" pitchFamily="34" charset="-79"/>
              </a:rPr>
              <a:t>Bibliometrics</a:t>
            </a:r>
            <a:endParaRPr lang="en-US" altLang="en-US" sz="1400" dirty="0">
              <a:solidFill>
                <a:schemeClr val="tx1"/>
              </a:solidFill>
              <a:latin typeface="Gisha" pitchFamily="34" charset="-79"/>
              <a:ea typeface="ＭＳ Ｐゴシック" pitchFamily="34" charset="-128"/>
              <a:cs typeface="Gisha" pitchFamily="34" charset="-79"/>
            </a:endParaRP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Services</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Workflows</a:t>
            </a:r>
          </a:p>
          <a:p>
            <a:pPr>
              <a:buFont typeface="Wingdings" panose="05000000000000000000" pitchFamily="2" charset="2"/>
              <a:buChar char="§"/>
            </a:pPr>
            <a:r>
              <a:rPr lang="en-US" altLang="en-US" sz="1400" b="1" dirty="0">
                <a:solidFill>
                  <a:schemeClr val="tx1"/>
                </a:solidFill>
                <a:latin typeface="Gisha" pitchFamily="34" charset="-79"/>
                <a:ea typeface="ＭＳ Ｐゴシック" pitchFamily="34" charset="-128"/>
                <a:cs typeface="Gisha" pitchFamily="34" charset="-79"/>
              </a:rPr>
              <a:t>7 Adoption cases: </a:t>
            </a:r>
            <a:r>
              <a:rPr lang="en-US" altLang="en-US" sz="1400" dirty="0">
                <a:solidFill>
                  <a:schemeClr val="tx1"/>
                </a:solidFill>
                <a:latin typeface="Gisha" pitchFamily="34" charset="-79"/>
                <a:ea typeface="ＭＳ Ｐゴシック" pitchFamily="34" charset="-128"/>
                <a:cs typeface="Gisha" pitchFamily="34" charset="-79"/>
              </a:rPr>
              <a:t>Deep Carbon Observatory, Platform for Experimental Collaborative Ethnography, Datafed.net, the Materials Innovation Infrastructure, EUDAT Collaborative Data Infrastructure, German Climate Computing Center (DKRZ) &amp; Common Language Resources and Technology Infrastructure (CLARIN)</a:t>
            </a:r>
          </a:p>
          <a:p>
            <a:pPr>
              <a:buFont typeface="Wingdings" panose="05000000000000000000" pitchFamily="2" charset="2"/>
              <a:buChar char="§"/>
            </a:pPr>
            <a:r>
              <a:rPr lang="en-US" altLang="en-US" sz="1400" b="1" dirty="0">
                <a:solidFill>
                  <a:schemeClr val="tx1"/>
                </a:solidFill>
                <a:latin typeface="Gisha" pitchFamily="34" charset="-79"/>
                <a:ea typeface="ＭＳ Ｐゴシック" pitchFamily="34" charset="-128"/>
                <a:cs typeface="Gisha" pitchFamily="34" charset="-79"/>
              </a:rPr>
              <a:t>Focus on enterprise &amp; climate change:</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20 enterprises showcased solutions</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3 climate change data challenge winners – </a:t>
            </a:r>
            <a:r>
              <a:rPr lang="en-US" altLang="en-US" sz="1400" dirty="0" err="1">
                <a:solidFill>
                  <a:schemeClr val="tx1"/>
                </a:solidFill>
                <a:latin typeface="Gisha" pitchFamily="34" charset="-79"/>
                <a:ea typeface="ＭＳ Ｐゴシック" pitchFamily="34" charset="-128"/>
                <a:cs typeface="Gisha" pitchFamily="34" charset="-79"/>
              </a:rPr>
              <a:t>Biovel</a:t>
            </a:r>
            <a:r>
              <a:rPr lang="en-US" altLang="en-US" sz="1400" dirty="0">
                <a:solidFill>
                  <a:schemeClr val="tx1"/>
                </a:solidFill>
                <a:latin typeface="Gisha" pitchFamily="34" charset="-79"/>
                <a:ea typeface="ＭＳ Ｐゴシック" pitchFamily="34" charset="-128"/>
                <a:cs typeface="Gisha" pitchFamily="34" charset="-79"/>
              </a:rPr>
              <a:t>, Plume Labs, </a:t>
            </a:r>
            <a:r>
              <a:rPr lang="en-US" altLang="en-US" sz="1400" dirty="0" err="1">
                <a:solidFill>
                  <a:schemeClr val="tx1"/>
                </a:solidFill>
                <a:latin typeface="Gisha" pitchFamily="34" charset="-79"/>
                <a:ea typeface="ＭＳ Ｐゴシック" pitchFamily="34" charset="-128"/>
                <a:cs typeface="Gisha" pitchFamily="34" charset="-79"/>
              </a:rPr>
              <a:t>Vizonomy</a:t>
            </a:r>
            <a:endParaRPr lang="en-US" altLang="en-US" sz="1400" dirty="0">
              <a:solidFill>
                <a:schemeClr val="tx1"/>
              </a:solidFill>
              <a:latin typeface="Gisha" pitchFamily="34" charset="-79"/>
              <a:ea typeface="ＭＳ Ｐゴシック" pitchFamily="34" charset="-128"/>
              <a:cs typeface="Gisha" pitchFamily="34" charset="-79"/>
            </a:endParaRPr>
          </a:p>
          <a:p>
            <a:pPr>
              <a:buFont typeface="Wingdings" panose="05000000000000000000" pitchFamily="2" charset="2"/>
              <a:buChar char="§"/>
            </a:pPr>
            <a:r>
              <a:rPr lang="en-US" altLang="en-US" sz="1400" b="1" dirty="0">
                <a:solidFill>
                  <a:schemeClr val="tx1"/>
                </a:solidFill>
                <a:latin typeface="Gisha" pitchFamily="34" charset="-79"/>
                <a:ea typeface="ＭＳ Ｐゴシック" pitchFamily="34" charset="-128"/>
                <a:cs typeface="Gisha" pitchFamily="34" charset="-79"/>
              </a:rPr>
              <a:t>Focus on emerging professionals :  </a:t>
            </a:r>
          </a:p>
          <a:p>
            <a:pPr lvl="1">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RDA/EU sponsored 12 European Early Career Researchers and Scientists &amp; RDA/US sponsored 8 Fellowship winners</a:t>
            </a:r>
          </a:p>
        </p:txBody>
      </p:sp>
      <p:pic>
        <p:nvPicPr>
          <p:cNvPr id="2" name="Picture 1"/>
          <p:cNvPicPr>
            <a:picLocks noChangeAspect="1"/>
          </p:cNvPicPr>
          <p:nvPr/>
        </p:nvPicPr>
        <p:blipFill>
          <a:blip r:embed="rId2" cstate="print"/>
          <a:stretch>
            <a:fillRect/>
          </a:stretch>
        </p:blipFill>
        <p:spPr>
          <a:xfrm>
            <a:off x="154722" y="1201171"/>
            <a:ext cx="2912510" cy="2141071"/>
          </a:xfrm>
          <a:prstGeom prst="rect">
            <a:avLst/>
          </a:prstGeom>
        </p:spPr>
      </p:pic>
      <p:sp>
        <p:nvSpPr>
          <p:cNvPr id="9" name="Title 4"/>
          <p:cNvSpPr txBox="1">
            <a:spLocks/>
          </p:cNvSpPr>
          <p:nvPr/>
        </p:nvSpPr>
        <p:spPr bwMode="auto">
          <a:xfrm>
            <a:off x="-165325" y="6337697"/>
            <a:ext cx="5510183" cy="520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rgbClr val="58A618"/>
                </a:solidFill>
                <a:latin typeface="+mj-lt"/>
                <a:ea typeface="ＭＳ Ｐゴシック" charset="0"/>
                <a:cs typeface="Trebuchet MS"/>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algn="ctr"/>
            <a:r>
              <a:rPr lang="en-GB" altLang="en-US" sz="1400" kern="0" dirty="0">
                <a:solidFill>
                  <a:schemeClr val="bg1"/>
                </a:solidFill>
                <a:ea typeface="ＭＳ Ｐゴシック" pitchFamily="34" charset="-128"/>
              </a:rPr>
              <a:t>www.rd-alliance.org/plenaries/rda-sixth-plenary-meeting-paris-france</a:t>
            </a:r>
          </a:p>
        </p:txBody>
      </p:sp>
      <p:sp>
        <p:nvSpPr>
          <p:cNvPr id="10" name="Content Placeholder 1"/>
          <p:cNvSpPr txBox="1">
            <a:spLocks/>
          </p:cNvSpPr>
          <p:nvPr/>
        </p:nvSpPr>
        <p:spPr bwMode="auto">
          <a:xfrm>
            <a:off x="183913" y="3342242"/>
            <a:ext cx="2872775" cy="1230569"/>
          </a:xfrm>
          <a:prstGeom prst="rect">
            <a:avLst/>
          </a:prstGeom>
          <a:solidFill>
            <a:schemeClr val="accent5">
              <a:lumMod val="60000"/>
              <a:lumOff val="40000"/>
            </a:schemeClr>
          </a:solidFill>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58A618"/>
              </a:buClr>
              <a:buFont typeface="Wingdings" charset="2"/>
              <a:buChar char="§"/>
              <a:defRPr sz="32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24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800">
                <a:solidFill>
                  <a:schemeClr val="accent4">
                    <a:lumMod val="90000"/>
                    <a:lumOff val="10000"/>
                  </a:schemeClr>
                </a:solidFill>
                <a:latin typeface="+mj-lt"/>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buNone/>
            </a:pPr>
            <a:r>
              <a:rPr lang="en-US" altLang="en-US" sz="1350" i="1" kern="0" dirty="0">
                <a:solidFill>
                  <a:schemeClr val="tx1"/>
                </a:solidFill>
                <a:latin typeface="Gisha" pitchFamily="34" charset="-79"/>
                <a:ea typeface="ＭＳ Ｐゴシック" pitchFamily="34" charset="-128"/>
                <a:cs typeface="Gisha" pitchFamily="34" charset="-79"/>
              </a:rPr>
              <a:t>Theme:  “</a:t>
            </a:r>
            <a:r>
              <a:rPr lang="en-US" altLang="en-US" sz="1350" b="1" i="1" kern="0" dirty="0">
                <a:solidFill>
                  <a:schemeClr val="tx1"/>
                </a:solidFill>
                <a:latin typeface="Gisha" pitchFamily="34" charset="-79"/>
                <a:ea typeface="ＭＳ Ｐゴシック" pitchFamily="34" charset="-128"/>
                <a:cs typeface="Gisha" pitchFamily="34" charset="-79"/>
              </a:rPr>
              <a:t>Enterprise Engagement with a focus on Climate Change</a:t>
            </a:r>
            <a:r>
              <a:rPr lang="en-US" altLang="en-US" sz="1350" i="1" kern="0" dirty="0">
                <a:solidFill>
                  <a:schemeClr val="tx1"/>
                </a:solidFill>
                <a:latin typeface="Gisha" pitchFamily="34" charset="-79"/>
                <a:ea typeface="ＭＳ Ｐゴシック" pitchFamily="34" charset="-128"/>
                <a:cs typeface="Gisha" pitchFamily="34" charset="-79"/>
              </a:rPr>
              <a:t>”</a:t>
            </a:r>
          </a:p>
          <a:p>
            <a:pPr marL="0" indent="0">
              <a:buNone/>
            </a:pPr>
            <a:r>
              <a:rPr lang="en-US" altLang="en-US" sz="1350" i="1" kern="0" dirty="0">
                <a:solidFill>
                  <a:schemeClr val="tx1"/>
                </a:solidFill>
                <a:latin typeface="Gisha" pitchFamily="34" charset="-79"/>
                <a:ea typeface="ＭＳ Ｐゴシック" pitchFamily="34" charset="-128"/>
                <a:cs typeface="Gisha" pitchFamily="34" charset="-79"/>
              </a:rPr>
              <a:t>700 attendees from 40+ countries &amp; hosted by Cap Digital – France </a:t>
            </a:r>
            <a:endParaRPr lang="en-US" altLang="en-US" sz="1050" i="1" kern="0" dirty="0">
              <a:solidFill>
                <a:schemeClr val="tx1"/>
              </a:solidFill>
              <a:latin typeface="Gisha" pitchFamily="34" charset="-79"/>
              <a:ea typeface="ＭＳ Ｐゴシック" pitchFamily="34" charset="-128"/>
              <a:cs typeface="Gisha" pitchFamily="34" charset="-79"/>
            </a:endParaRPr>
          </a:p>
        </p:txBody>
      </p:sp>
      <p:sp>
        <p:nvSpPr>
          <p:cNvPr id="3" name="TextBox 2"/>
          <p:cNvSpPr txBox="1"/>
          <p:nvPr/>
        </p:nvSpPr>
        <p:spPr>
          <a:xfrm>
            <a:off x="183913" y="4572811"/>
            <a:ext cx="2883319" cy="1292662"/>
          </a:xfrm>
          <a:prstGeom prst="rect">
            <a:avLst/>
          </a:prstGeom>
          <a:solidFill>
            <a:schemeClr val="accent6">
              <a:lumMod val="20000"/>
              <a:lumOff val="80000"/>
            </a:schemeClr>
          </a:solidFill>
        </p:spPr>
        <p:txBody>
          <a:bodyPr wrap="square" rtlCol="0">
            <a:spAutoFit/>
          </a:bodyPr>
          <a:lstStyle/>
          <a:p>
            <a:r>
              <a:rPr lang="en-US" altLang="en-US" b="1" dirty="0">
                <a:latin typeface="Gisha" pitchFamily="34" charset="-79"/>
                <a:ea typeface="ＭＳ Ｐゴシック" pitchFamily="34" charset="-128"/>
                <a:cs typeface="Gisha" pitchFamily="34" charset="-79"/>
              </a:rPr>
              <a:t>Co-located conferences</a:t>
            </a:r>
            <a:r>
              <a:rPr lang="en-US" altLang="en-US" dirty="0">
                <a:latin typeface="Gisha" pitchFamily="34" charset="-79"/>
                <a:ea typeface="ＭＳ Ｐゴシック" pitchFamily="34" charset="-128"/>
                <a:cs typeface="Gisha" pitchFamily="34" charset="-79"/>
              </a:rPr>
              <a:t>:</a:t>
            </a:r>
          </a:p>
          <a:p>
            <a:pPr marL="228600" indent="-228600">
              <a:buFont typeface="+mj-lt"/>
              <a:buAutoNum type="arabicPeriod"/>
            </a:pPr>
            <a:r>
              <a:rPr lang="en-US" altLang="en-US" sz="1200" dirty="0" err="1">
                <a:latin typeface="Gisha" pitchFamily="34" charset="-79"/>
                <a:ea typeface="ＭＳ Ｐゴシック" pitchFamily="34" charset="-128"/>
                <a:cs typeface="Gisha" pitchFamily="34" charset="-79"/>
              </a:rPr>
              <a:t>eInfrastructures</a:t>
            </a:r>
            <a:r>
              <a:rPr lang="en-US" altLang="en-US" sz="1200" dirty="0">
                <a:latin typeface="Gisha" pitchFamily="34" charset="-79"/>
                <a:ea typeface="ＭＳ Ｐゴシック" pitchFamily="34" charset="-128"/>
                <a:cs typeface="Gisha" pitchFamily="34" charset="-79"/>
              </a:rPr>
              <a:t> &amp; RDA for Data Intensive Science</a:t>
            </a:r>
          </a:p>
          <a:p>
            <a:pPr marL="228600" indent="-228600">
              <a:buFont typeface="+mj-lt"/>
              <a:buAutoNum type="arabicPeriod"/>
            </a:pPr>
            <a:r>
              <a:rPr lang="en-GB" altLang="en-US" sz="1200" dirty="0">
                <a:latin typeface="Gisha" pitchFamily="34" charset="-79"/>
                <a:ea typeface="ＭＳ Ｐゴシック" pitchFamily="34" charset="-128"/>
                <a:cs typeface="Gisha" pitchFamily="34" charset="-79"/>
              </a:rPr>
              <a:t>Persistent Identifiers: Enabling Services for Data Intensive Research</a:t>
            </a:r>
            <a:endParaRPr lang="en-US" altLang="en-US" sz="1200" dirty="0">
              <a:latin typeface="Gisha" pitchFamily="34" charset="-79"/>
              <a:ea typeface="ＭＳ Ｐゴシック" pitchFamily="34" charset="-128"/>
              <a:cs typeface="Gisha" pitchFamily="34" charset="-79"/>
            </a:endParaRPr>
          </a:p>
        </p:txBody>
      </p:sp>
      <p:sp>
        <p:nvSpPr>
          <p:cNvPr id="12"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4" name="Slide Number Placeholder 3"/>
          <p:cNvSpPr>
            <a:spLocks noGrp="1"/>
          </p:cNvSpPr>
          <p:nvPr>
            <p:ph type="sldNum" sz="quarter" idx="12"/>
          </p:nvPr>
        </p:nvSpPr>
        <p:spPr/>
        <p:txBody>
          <a:bodyPr/>
          <a:lstStyle/>
          <a:p>
            <a:fld id="{5C2C58C4-3789-4E0B-9A83-CA5475925250}" type="slidenum">
              <a:rPr lang="en-GB" smtClean="0"/>
              <a:pPr/>
              <a:t>18</a:t>
            </a:fld>
            <a:endParaRPr lang="en-GB"/>
          </a:p>
        </p:txBody>
      </p:sp>
    </p:spTree>
    <p:extLst>
      <p:ext uri="{BB962C8B-B14F-4D97-AF65-F5344CB8AC3E}">
        <p14:creationId xmlns:p14="http://schemas.microsoft.com/office/powerpoint/2010/main" val="2008632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ttps://rd-alliance.org/system/files/RDA_P7_bann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a:spLocks noGrp="1"/>
          </p:cNvSpPr>
          <p:nvPr>
            <p:ph idx="1"/>
          </p:nvPr>
        </p:nvSpPr>
        <p:spPr bwMode="auto">
          <a:xfrm>
            <a:off x="115583" y="2437036"/>
            <a:ext cx="5346324" cy="36518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buNone/>
            </a:pPr>
            <a:r>
              <a:rPr lang="en-US" altLang="en-US" sz="1600" b="1" dirty="0">
                <a:solidFill>
                  <a:schemeClr val="tx1"/>
                </a:solidFill>
                <a:latin typeface="Gisha" pitchFamily="34" charset="-79"/>
                <a:ea typeface="ＭＳ Ｐゴシック" pitchFamily="34" charset="-128"/>
                <a:cs typeface="Gisha" pitchFamily="34" charset="-79"/>
              </a:rPr>
              <a:t>7 RDA Recommendations/outputs </a:t>
            </a:r>
            <a:r>
              <a:rPr lang="en-US" altLang="en-US" sz="1600" dirty="0">
                <a:solidFill>
                  <a:schemeClr val="tx1"/>
                </a:solidFill>
                <a:latin typeface="Gisha" pitchFamily="34" charset="-79"/>
                <a:ea typeface="ＭＳ Ｐゴシック" pitchFamily="34" charset="-128"/>
                <a:cs typeface="Gisha" pitchFamily="34" charset="-79"/>
              </a:rPr>
              <a:t>presented:</a:t>
            </a:r>
          </a:p>
          <a:p>
            <a:pPr>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Repository Audit and Certification DSA–WDS</a:t>
            </a:r>
          </a:p>
          <a:p>
            <a:pPr>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a:t>
            </a:r>
            <a:r>
              <a:rPr lang="en-US" altLang="en-US" sz="1400" dirty="0" err="1">
                <a:solidFill>
                  <a:schemeClr val="tx1"/>
                </a:solidFill>
                <a:latin typeface="Gisha" pitchFamily="34" charset="-79"/>
                <a:ea typeface="ＭＳ Ｐゴシック" pitchFamily="34" charset="-128"/>
                <a:cs typeface="Gisha" pitchFamily="34" charset="-79"/>
              </a:rPr>
              <a:t>Bibliometrics</a:t>
            </a:r>
            <a:endParaRPr lang="en-US" altLang="en-US" sz="1400" dirty="0">
              <a:solidFill>
                <a:schemeClr val="tx1"/>
              </a:solidFill>
              <a:latin typeface="Gisha" pitchFamily="34" charset="-79"/>
              <a:ea typeface="ＭＳ Ｐゴシック" pitchFamily="34" charset="-128"/>
              <a:cs typeface="Gisha" pitchFamily="34" charset="-79"/>
            </a:endParaRPr>
          </a:p>
          <a:p>
            <a:pPr>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Services</a:t>
            </a:r>
          </a:p>
          <a:p>
            <a:pPr>
              <a:buFont typeface="Wingdings" panose="05000000000000000000" pitchFamily="2" charset="2"/>
              <a:buChar char="§"/>
            </a:pPr>
            <a:r>
              <a:rPr lang="en-US" altLang="en-US" sz="1400" dirty="0">
                <a:solidFill>
                  <a:schemeClr val="tx1"/>
                </a:solidFill>
                <a:latin typeface="Gisha" pitchFamily="34" charset="-79"/>
                <a:ea typeface="ＭＳ Ｐゴシック" pitchFamily="34" charset="-128"/>
                <a:cs typeface="Gisha" pitchFamily="34" charset="-79"/>
              </a:rPr>
              <a:t>RDA/WDS Publishing Data Workflows</a:t>
            </a:r>
          </a:p>
          <a:p>
            <a:pPr>
              <a:buFont typeface="Wingdings" panose="05000000000000000000" pitchFamily="2" charset="2"/>
              <a:buChar char="§"/>
            </a:pPr>
            <a:r>
              <a:rPr lang="en-US" altLang="en-US" sz="1400" dirty="0">
                <a:latin typeface="Gisha" pitchFamily="34" charset="-79"/>
                <a:ea typeface="ＭＳ Ｐゴシック" pitchFamily="34" charset="-128"/>
                <a:cs typeface="Gisha" pitchFamily="34" charset="-79"/>
              </a:rPr>
              <a:t>Wheat Data Interoperability Recommendations</a:t>
            </a:r>
          </a:p>
          <a:p>
            <a:pPr>
              <a:buFont typeface="Wingdings" panose="05000000000000000000" pitchFamily="2" charset="2"/>
              <a:buChar char="§"/>
            </a:pPr>
            <a:r>
              <a:rPr lang="en-GB" altLang="en-US" sz="1400" dirty="0">
                <a:latin typeface="Gisha" pitchFamily="34" charset="-79"/>
                <a:ea typeface="ＭＳ Ｐゴシック" pitchFamily="34" charset="-128"/>
                <a:cs typeface="Gisha" pitchFamily="34" charset="-79"/>
              </a:rPr>
              <a:t>RDA/CODATA Summer Schools in Data Science and Cloud Computing in the Developing World Interim Recommendations</a:t>
            </a:r>
          </a:p>
          <a:p>
            <a:pPr>
              <a:buFont typeface="Wingdings" panose="05000000000000000000" pitchFamily="2" charset="2"/>
              <a:buChar char="§"/>
            </a:pPr>
            <a:r>
              <a:rPr lang="en-GB" altLang="en-US" sz="1400" dirty="0">
                <a:latin typeface="Gisha" pitchFamily="34" charset="-79"/>
                <a:ea typeface="ＭＳ Ｐゴシック" pitchFamily="34" charset="-128"/>
                <a:cs typeface="Gisha" pitchFamily="34" charset="-79"/>
              </a:rPr>
              <a:t>Brokering Governance Interim Recommendations</a:t>
            </a:r>
          </a:p>
          <a:p>
            <a:pPr>
              <a:buFont typeface="Wingdings" panose="05000000000000000000" pitchFamily="2" charset="2"/>
              <a:buChar char="§"/>
            </a:pPr>
            <a:r>
              <a:rPr lang="en-GB" altLang="en-US" sz="1600" b="1" dirty="0">
                <a:solidFill>
                  <a:schemeClr val="accent2">
                    <a:lumMod val="75000"/>
                  </a:schemeClr>
                </a:solidFill>
                <a:latin typeface="Gisha" pitchFamily="34" charset="-79"/>
                <a:ea typeface="ＭＳ Ｐゴシック" pitchFamily="34" charset="-128"/>
                <a:cs typeface="Gisha" pitchFamily="34" charset="-79"/>
              </a:rPr>
              <a:t>11 adoption presentations</a:t>
            </a:r>
            <a:endParaRPr lang="en-US" altLang="en-US" sz="1600" b="1" dirty="0">
              <a:solidFill>
                <a:schemeClr val="accent2">
                  <a:lumMod val="75000"/>
                </a:schemeClr>
              </a:solidFill>
              <a:latin typeface="Gisha" pitchFamily="34" charset="-79"/>
              <a:ea typeface="ＭＳ Ｐゴシック" pitchFamily="34" charset="-128"/>
              <a:cs typeface="Gisha" pitchFamily="34" charset="-79"/>
            </a:endParaRPr>
          </a:p>
        </p:txBody>
      </p:sp>
      <p:sp>
        <p:nvSpPr>
          <p:cNvPr id="9" name="Title 4"/>
          <p:cNvSpPr txBox="1">
            <a:spLocks/>
          </p:cNvSpPr>
          <p:nvPr/>
        </p:nvSpPr>
        <p:spPr bwMode="auto">
          <a:xfrm>
            <a:off x="-60821" y="6337697"/>
            <a:ext cx="5510183" cy="5203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l" rtl="0" eaLnBrk="0" fontAlgn="base" hangingPunct="0">
              <a:spcBef>
                <a:spcPct val="0"/>
              </a:spcBef>
              <a:spcAft>
                <a:spcPct val="0"/>
              </a:spcAft>
              <a:defRPr sz="3600" b="1">
                <a:solidFill>
                  <a:srgbClr val="58A618"/>
                </a:solidFill>
                <a:latin typeface="+mj-lt"/>
                <a:ea typeface="ＭＳ Ｐゴシック" charset="0"/>
                <a:cs typeface="Trebuchet MS"/>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pPr algn="ctr"/>
            <a:r>
              <a:rPr lang="en-GB" altLang="en-US" sz="1400" kern="0" dirty="0">
                <a:solidFill>
                  <a:schemeClr val="bg1"/>
                </a:solidFill>
                <a:ea typeface="ＭＳ Ｐゴシック" pitchFamily="34" charset="-128"/>
              </a:rPr>
              <a:t>www.rd-alliance.org/plenaries/rda-seventh-plenary-meeting-tokyo-japan</a:t>
            </a:r>
          </a:p>
        </p:txBody>
      </p:sp>
      <p:sp>
        <p:nvSpPr>
          <p:cNvPr id="3" name="Rounded Rectangle 2"/>
          <p:cNvSpPr/>
          <p:nvPr/>
        </p:nvSpPr>
        <p:spPr>
          <a:xfrm>
            <a:off x="5343525" y="2600326"/>
            <a:ext cx="3667125" cy="36518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285750" indent="-285750">
              <a:spcBef>
                <a:spcPts val="600"/>
              </a:spcBef>
              <a:buFont typeface="Arial" panose="020B0604020202020204" pitchFamily="34" charset="0"/>
              <a:buChar char="•"/>
            </a:pPr>
            <a:r>
              <a:rPr lang="en-GB" dirty="0"/>
              <a:t>30 international speakers over 5 plenary sessions</a:t>
            </a:r>
          </a:p>
          <a:p>
            <a:pPr marL="285750" indent="-285750">
              <a:spcBef>
                <a:spcPts val="600"/>
              </a:spcBef>
              <a:buFont typeface="Arial" panose="020B0604020202020204" pitchFamily="34" charset="0"/>
              <a:buChar char="•"/>
            </a:pPr>
            <a:r>
              <a:rPr lang="en-GB" dirty="0"/>
              <a:t>7 outputs &amp; 11 adoption cases</a:t>
            </a:r>
          </a:p>
          <a:p>
            <a:pPr marL="285750" indent="-285750">
              <a:spcBef>
                <a:spcPts val="600"/>
              </a:spcBef>
              <a:buFont typeface="Arial" panose="020B0604020202020204" pitchFamily="34" charset="0"/>
              <a:buChar char="•"/>
            </a:pPr>
            <a:r>
              <a:rPr lang="en-GB" dirty="0"/>
              <a:t>8 Working Group meetings</a:t>
            </a:r>
          </a:p>
          <a:p>
            <a:pPr marL="285750" indent="-285750">
              <a:spcBef>
                <a:spcPts val="600"/>
              </a:spcBef>
              <a:buFont typeface="Arial" panose="020B0604020202020204" pitchFamily="34" charset="0"/>
              <a:buChar char="•"/>
            </a:pPr>
            <a:r>
              <a:rPr lang="en-GB" dirty="0"/>
              <a:t>25 Interest Group meetings</a:t>
            </a:r>
          </a:p>
          <a:p>
            <a:pPr marL="285750" indent="-285750">
              <a:spcBef>
                <a:spcPts val="600"/>
              </a:spcBef>
              <a:buFont typeface="Arial" panose="020B0604020202020204" pitchFamily="34" charset="0"/>
              <a:buChar char="•"/>
            </a:pPr>
            <a:r>
              <a:rPr lang="en-GB" dirty="0"/>
              <a:t>10 Birds of a Feather</a:t>
            </a:r>
          </a:p>
          <a:p>
            <a:pPr marL="285750" indent="-285750">
              <a:spcBef>
                <a:spcPts val="600"/>
              </a:spcBef>
              <a:buFont typeface="Arial" panose="020B0604020202020204" pitchFamily="34" charset="0"/>
              <a:buChar char="•"/>
            </a:pPr>
            <a:r>
              <a:rPr lang="en-GB" dirty="0"/>
              <a:t>9 Joint meetings</a:t>
            </a:r>
          </a:p>
          <a:p>
            <a:pPr marL="285750" indent="-285750">
              <a:spcBef>
                <a:spcPts val="600"/>
              </a:spcBef>
              <a:buFont typeface="Arial" panose="020B0604020202020204" pitchFamily="34" charset="0"/>
              <a:buChar char="•"/>
            </a:pPr>
            <a:r>
              <a:rPr lang="en-GB" dirty="0"/>
              <a:t>2 Organisational Member meetings</a:t>
            </a:r>
          </a:p>
          <a:p>
            <a:pPr marL="285750" indent="-285750">
              <a:spcBef>
                <a:spcPts val="600"/>
              </a:spcBef>
              <a:buFont typeface="Arial" panose="020B0604020202020204" pitchFamily="34" charset="0"/>
              <a:buChar char="•"/>
            </a:pPr>
            <a:r>
              <a:rPr lang="en-GB" dirty="0"/>
              <a:t>RDA for Newcomers Meeting</a:t>
            </a:r>
          </a:p>
        </p:txBody>
      </p:sp>
      <p:sp>
        <p:nvSpPr>
          <p:cNvPr id="7" name="Content Placeholder 1"/>
          <p:cNvSpPr txBox="1">
            <a:spLocks/>
          </p:cNvSpPr>
          <p:nvPr/>
        </p:nvSpPr>
        <p:spPr bwMode="auto">
          <a:xfrm>
            <a:off x="3765550" y="3364654"/>
            <a:ext cx="1577975" cy="979931"/>
          </a:xfrm>
          <a:prstGeom prst="roundRect">
            <a:avLst/>
          </a:prstGeom>
          <a:solidFill>
            <a:srgbClr val="00B0F0"/>
          </a:solidFill>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rgbClr val="58A618"/>
              </a:buClr>
              <a:buFont typeface="Wingdings" charset="2"/>
              <a:buChar char="§"/>
              <a:defRPr sz="3200">
                <a:solidFill>
                  <a:schemeClr val="accent4">
                    <a:lumMod val="90000"/>
                    <a:lumOff val="10000"/>
                  </a:schemeClr>
                </a:solidFill>
                <a:latin typeface="Arial"/>
                <a:ea typeface="ＭＳ Ｐゴシック" charset="0"/>
                <a:cs typeface="Arial"/>
              </a:defRPr>
            </a:lvl1pPr>
            <a:lvl2pPr marL="742950" indent="-285750" algn="l" rtl="0" eaLnBrk="0" fontAlgn="base" hangingPunct="0">
              <a:spcBef>
                <a:spcPct val="20000"/>
              </a:spcBef>
              <a:spcAft>
                <a:spcPct val="0"/>
              </a:spcAft>
              <a:buClr>
                <a:srgbClr val="703D29"/>
              </a:buClr>
              <a:buFont typeface="Wingdings" charset="2"/>
              <a:buChar char="§"/>
              <a:defRPr sz="2400">
                <a:solidFill>
                  <a:schemeClr val="accent4">
                    <a:lumMod val="90000"/>
                    <a:lumOff val="10000"/>
                  </a:schemeClr>
                </a:solidFill>
                <a:latin typeface="+mj-lt"/>
                <a:ea typeface="ＭＳ Ｐゴシック" charset="0"/>
                <a:cs typeface="Trebuchet MS"/>
              </a:defRPr>
            </a:lvl2pPr>
            <a:lvl3pPr marL="1143000" indent="-228600" algn="l" rtl="0" eaLnBrk="0" fontAlgn="base" hangingPunct="0">
              <a:spcBef>
                <a:spcPct val="20000"/>
              </a:spcBef>
              <a:spcAft>
                <a:spcPct val="0"/>
              </a:spcAft>
              <a:buClr>
                <a:srgbClr val="E4D700"/>
              </a:buClr>
              <a:buFont typeface="Wingdings" charset="2"/>
              <a:buChar char="§"/>
              <a:defRPr sz="1800">
                <a:solidFill>
                  <a:schemeClr val="accent4">
                    <a:lumMod val="90000"/>
                    <a:lumOff val="10000"/>
                  </a:schemeClr>
                </a:solidFill>
                <a:latin typeface="+mj-lt"/>
                <a:ea typeface="ＭＳ Ｐゴシック" charset="0"/>
                <a:cs typeface="Trebuchet MS"/>
              </a:defRPr>
            </a:lvl3pPr>
            <a:lvl4pPr marL="16002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4pPr>
            <a:lvl5pPr marL="2057400" indent="-228600" algn="l" rtl="0" eaLnBrk="0" fontAlgn="base" hangingPunct="0">
              <a:spcBef>
                <a:spcPct val="20000"/>
              </a:spcBef>
              <a:spcAft>
                <a:spcPct val="0"/>
              </a:spcAft>
              <a:buClr>
                <a:schemeClr val="accent5"/>
              </a:buClr>
              <a:buFont typeface="Wingdings" charset="2"/>
              <a:buChar char="§"/>
              <a:defRPr sz="1600">
                <a:solidFill>
                  <a:schemeClr val="accent4">
                    <a:lumMod val="90000"/>
                    <a:lumOff val="10000"/>
                  </a:schemeClr>
                </a:solidFill>
                <a:latin typeface=""/>
                <a:ea typeface="ＭＳ Ｐゴシック" charset="0"/>
                <a:cs typeface="Trebuchet M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latin typeface="+mn-lt"/>
              </a:defRPr>
            </a:lvl9pPr>
          </a:lstStyle>
          <a:p>
            <a:pPr marL="0" indent="0" algn="ctr">
              <a:buNone/>
            </a:pPr>
            <a:r>
              <a:rPr lang="en-US" altLang="en-US" sz="1800" b="1" dirty="0">
                <a:solidFill>
                  <a:schemeClr val="bg1"/>
                </a:solidFill>
                <a:latin typeface="+mj-lt"/>
                <a:ea typeface="ＭＳ Ｐゴシック" pitchFamily="34" charset="-128"/>
                <a:cs typeface="Gisha" pitchFamily="34" charset="-79"/>
              </a:rPr>
              <a:t>357 attendees from 33 countries</a:t>
            </a:r>
          </a:p>
        </p:txBody>
      </p:sp>
      <p:sp>
        <p:nvSpPr>
          <p:cNvPr id="8"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2" name="Slide Number Placeholder 1"/>
          <p:cNvSpPr>
            <a:spLocks noGrp="1"/>
          </p:cNvSpPr>
          <p:nvPr>
            <p:ph type="sldNum" sz="quarter" idx="12"/>
          </p:nvPr>
        </p:nvSpPr>
        <p:spPr/>
        <p:txBody>
          <a:bodyPr/>
          <a:lstStyle/>
          <a:p>
            <a:fld id="{5C2C58C4-3789-4E0B-9A83-CA5475925250}" type="slidenum">
              <a:rPr lang="en-GB" smtClean="0"/>
              <a:pPr/>
              <a:t>19</a:t>
            </a:fld>
            <a:endParaRPr lang="en-GB"/>
          </a:p>
        </p:txBody>
      </p:sp>
    </p:spTree>
    <p:extLst>
      <p:ext uri="{BB962C8B-B14F-4D97-AF65-F5344CB8AC3E}">
        <p14:creationId xmlns:p14="http://schemas.microsoft.com/office/powerpoint/2010/main" val="407341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What is RDA?</a:t>
            </a:r>
          </a:p>
        </p:txBody>
      </p:sp>
      <p:sp>
        <p:nvSpPr>
          <p:cNvPr id="3" name="Content Placeholder 2"/>
          <p:cNvSpPr>
            <a:spLocks noGrp="1"/>
          </p:cNvSpPr>
          <p:nvPr>
            <p:ph idx="1"/>
          </p:nvPr>
        </p:nvSpPr>
        <p:spPr>
          <a:xfrm>
            <a:off x="822959" y="1845734"/>
            <a:ext cx="7543801" cy="2867599"/>
          </a:xfrm>
        </p:spPr>
        <p:txBody>
          <a:bodyPr>
            <a:normAutofit/>
          </a:bodyPr>
          <a:lstStyle/>
          <a:p>
            <a:r>
              <a:rPr lang="en-GB" dirty="0"/>
              <a:t>RDA is an international effort focused on the development of a community and services that </a:t>
            </a:r>
            <a:r>
              <a:rPr lang="en-GB" b="1" dirty="0"/>
              <a:t>reduce barriers to data sharing and exchange</a:t>
            </a:r>
            <a:r>
              <a:rPr lang="en-GB" dirty="0"/>
              <a:t>, and the acceleration of </a:t>
            </a:r>
            <a:r>
              <a:rPr lang="en-GB" b="1" dirty="0"/>
              <a:t>data-driven innovation</a:t>
            </a:r>
            <a:r>
              <a:rPr lang="en-GB" dirty="0"/>
              <a:t> worldwide.</a:t>
            </a:r>
            <a:br>
              <a:rPr lang="en-GB" dirty="0"/>
            </a:br>
            <a:br>
              <a:rPr lang="en-GB" dirty="0"/>
            </a:br>
            <a:r>
              <a:rPr lang="en-GB" dirty="0"/>
              <a:t>With more than </a:t>
            </a:r>
            <a:r>
              <a:rPr lang="en-GB" b="1" dirty="0"/>
              <a:t>4,100 members</a:t>
            </a:r>
            <a:r>
              <a:rPr lang="en-GB" dirty="0"/>
              <a:t> globally representing  more than </a:t>
            </a:r>
            <a:r>
              <a:rPr lang="en-GB" b="1" dirty="0"/>
              <a:t>110 countries</a:t>
            </a:r>
            <a:r>
              <a:rPr lang="en-GB" dirty="0"/>
              <a:t>, RDA includes data science professionals with different backgrounds and from multiple disciplines, coming among others from academia, research centres, libraries and industry.</a:t>
            </a:r>
          </a:p>
        </p:txBody>
      </p:sp>
      <p:sp>
        <p:nvSpPr>
          <p:cNvPr id="4" name="Content Placeholder 21"/>
          <p:cNvSpPr txBox="1">
            <a:spLocks/>
          </p:cNvSpPr>
          <p:nvPr/>
        </p:nvSpPr>
        <p:spPr>
          <a:xfrm>
            <a:off x="822959" y="4245046"/>
            <a:ext cx="7687195" cy="1374949"/>
          </a:xfrm>
          <a:prstGeom prst="rect">
            <a:avLst/>
          </a:prstGeom>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fontScale="92500" lnSpcReduction="10000"/>
          </a:bodyPr>
          <a:lstStyle>
            <a:lvl1pPr marL="342900" indent="-342900" algn="l" defTabSz="914400" rtl="0" eaLnBrk="1" latinLnBrk="0" hangingPunct="1">
              <a:spcBef>
                <a:spcPct val="20000"/>
              </a:spcBef>
              <a:buFontTx/>
              <a:buBlip>
                <a:blip r:embed="rId3"/>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3"/>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3"/>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3"/>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chemeClr val="accent3">
                  <a:lumMod val="75000"/>
                </a:schemeClr>
              </a:buClr>
              <a:buNone/>
            </a:pPr>
            <a:r>
              <a:rPr lang="en-GB" sz="1800" b="1" i="1" dirty="0"/>
              <a:t>Mission: </a:t>
            </a:r>
            <a:r>
              <a:rPr lang="en-GB" sz="1800" i="1" dirty="0"/>
              <a:t>RDA is building the social and technical bridges that enable open sharing of data</a:t>
            </a:r>
            <a:r>
              <a:rPr lang="en-GB" sz="1800" b="1" i="1" dirty="0"/>
              <a:t> </a:t>
            </a:r>
          </a:p>
          <a:p>
            <a:pPr marL="0" indent="0" algn="ctr">
              <a:buClr>
                <a:schemeClr val="accent3">
                  <a:lumMod val="75000"/>
                </a:schemeClr>
              </a:buClr>
              <a:buNone/>
            </a:pPr>
            <a:r>
              <a:rPr lang="en-GB" sz="1800" b="1" i="1" dirty="0"/>
              <a:t>Vision: </a:t>
            </a:r>
            <a:r>
              <a:rPr lang="en-GB" sz="1800" i="1" dirty="0"/>
              <a:t>Researchers and innovators openly sharing data across technologies, disciplines, and countries to address the grand challenges of society.</a:t>
            </a:r>
          </a:p>
          <a:p>
            <a:pPr marL="0" indent="0" algn="ctr">
              <a:buClr>
                <a:schemeClr val="accent3">
                  <a:lumMod val="75000"/>
                </a:schemeClr>
              </a:buClr>
              <a:buNone/>
            </a:pPr>
            <a:r>
              <a:rPr lang="en-GB" sz="1800" i="1" dirty="0"/>
              <a:t>(resources, environment, climate,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6" name="Rectangle 5"/>
          <p:cNvSpPr/>
          <p:nvPr/>
        </p:nvSpPr>
        <p:spPr>
          <a:xfrm>
            <a:off x="261058" y="6430876"/>
            <a:ext cx="2853795" cy="338554"/>
          </a:xfrm>
          <a:prstGeom prst="rect">
            <a:avLst/>
          </a:prstGeom>
        </p:spPr>
        <p:txBody>
          <a:bodyPr wrap="none">
            <a:spAutoFit/>
          </a:bodyPr>
          <a:lstStyle/>
          <a:p>
            <a:r>
              <a:rPr lang="en-GB" sz="1600" b="1" dirty="0">
                <a:solidFill>
                  <a:schemeClr val="bg1"/>
                </a:solidFill>
              </a:rPr>
              <a:t>www.rd-alliance.org/about-rda</a:t>
            </a:r>
          </a:p>
        </p:txBody>
      </p:sp>
      <p:sp>
        <p:nvSpPr>
          <p:cNvPr id="8"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7" name="Rectangle 6"/>
          <p:cNvSpPr/>
          <p:nvPr/>
        </p:nvSpPr>
        <p:spPr>
          <a:xfrm>
            <a:off x="313006" y="5732317"/>
            <a:ext cx="8563706" cy="369332"/>
          </a:xfrm>
          <a:prstGeom prst="rect">
            <a:avLst/>
          </a:prstGeom>
        </p:spPr>
        <p:txBody>
          <a:bodyPr wrap="square">
            <a:spAutoFit/>
          </a:bodyPr>
          <a:lstStyle/>
          <a:p>
            <a:r>
              <a:rPr lang="en-US" dirty="0">
                <a:hlinkClick r:id="rId5"/>
              </a:rPr>
              <a:t>https://rd-alliance.org/sites/default/files/attachment/RDA_in_a_nutshell_July2016.pptx</a:t>
            </a:r>
            <a:r>
              <a:rPr lang="en-US" dirty="0"/>
              <a:t> </a:t>
            </a:r>
          </a:p>
        </p:txBody>
      </p:sp>
      <p:sp>
        <p:nvSpPr>
          <p:cNvPr id="9" name="Slide Number Placeholder 8"/>
          <p:cNvSpPr>
            <a:spLocks noGrp="1"/>
          </p:cNvSpPr>
          <p:nvPr>
            <p:ph type="sldNum" sz="quarter" idx="12"/>
          </p:nvPr>
        </p:nvSpPr>
        <p:spPr/>
        <p:txBody>
          <a:bodyPr/>
          <a:lstStyle/>
          <a:p>
            <a:fld id="{5C2C58C4-3789-4E0B-9A83-CA5475925250}" type="slidenum">
              <a:rPr lang="en-GB" smtClean="0"/>
              <a:pPr/>
              <a:t>2</a:t>
            </a:fld>
            <a:endParaRPr lang="en-GB"/>
          </a:p>
        </p:txBody>
      </p:sp>
    </p:spTree>
    <p:extLst>
      <p:ext uri="{BB962C8B-B14F-4D97-AF65-F5344CB8AC3E}">
        <p14:creationId xmlns:p14="http://schemas.microsoft.com/office/powerpoint/2010/main" val="2865101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srcRect l="66696"/>
          <a:stretch/>
        </p:blipFill>
        <p:spPr>
          <a:xfrm>
            <a:off x="2993235" y="3709052"/>
            <a:ext cx="2899410" cy="2381250"/>
          </a:xfrm>
          <a:prstGeom prst="rect">
            <a:avLst/>
          </a:prstGeom>
        </p:spPr>
      </p:pic>
      <p:pic>
        <p:nvPicPr>
          <p:cNvPr id="17" name="Picture 16"/>
          <p:cNvPicPr>
            <a:picLocks noChangeAspect="1"/>
          </p:cNvPicPr>
          <p:nvPr/>
        </p:nvPicPr>
        <p:blipFill rotWithShape="1">
          <a:blip r:embed="rId3" cstate="print"/>
          <a:srcRect l="32232" r="33523" b="3412"/>
          <a:stretch/>
        </p:blipFill>
        <p:spPr>
          <a:xfrm>
            <a:off x="11910" y="3749669"/>
            <a:ext cx="2981325" cy="2300017"/>
          </a:xfrm>
          <a:prstGeom prst="rect">
            <a:avLst/>
          </a:prstGeom>
        </p:spPr>
      </p:pic>
      <p:pic>
        <p:nvPicPr>
          <p:cNvPr id="18" name="Picture 17"/>
          <p:cNvPicPr>
            <a:picLocks noChangeAspect="1"/>
          </p:cNvPicPr>
          <p:nvPr/>
        </p:nvPicPr>
        <p:blipFill rotWithShape="1">
          <a:blip r:embed="rId3" cstate="print"/>
          <a:srcRect t="12298" r="66274" b="-491"/>
          <a:stretch/>
        </p:blipFill>
        <p:spPr>
          <a:xfrm>
            <a:off x="5974560" y="3990225"/>
            <a:ext cx="2936079" cy="210007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10" y="14410"/>
            <a:ext cx="9132090" cy="3611498"/>
          </a:xfrm>
          <a:prstGeom prst="rect">
            <a:avLst/>
          </a:prstGeom>
        </p:spPr>
      </p:pic>
      <p:pic>
        <p:nvPicPr>
          <p:cNvPr id="15" name="Picture 14"/>
          <p:cNvPicPr>
            <a:picLocks noChangeAspect="1"/>
          </p:cNvPicPr>
          <p:nvPr/>
        </p:nvPicPr>
        <p:blipFill>
          <a:blip r:embed="rId5" cstate="print"/>
          <a:stretch>
            <a:fillRect/>
          </a:stretch>
        </p:blipFill>
        <p:spPr>
          <a:xfrm>
            <a:off x="1499175" y="3583381"/>
            <a:ext cx="5842633" cy="406844"/>
          </a:xfrm>
          <a:prstGeom prst="rect">
            <a:avLst/>
          </a:prstGeom>
        </p:spPr>
      </p:pic>
      <p:sp>
        <p:nvSpPr>
          <p:cNvPr id="2" name="Rounded Rectangle 1"/>
          <p:cNvSpPr/>
          <p:nvPr/>
        </p:nvSpPr>
        <p:spPr>
          <a:xfrm>
            <a:off x="1384663" y="6035041"/>
            <a:ext cx="6572794" cy="383728"/>
          </a:xfrm>
          <a:prstGeom prst="roundRect">
            <a:avLst/>
          </a:prstGeom>
          <a:solidFill>
            <a:srgbClr val="D982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Looking forward to seeing you ALL there</a:t>
            </a: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3" name="Slide Number Placeholder 2"/>
          <p:cNvSpPr>
            <a:spLocks noGrp="1"/>
          </p:cNvSpPr>
          <p:nvPr>
            <p:ph type="sldNum" sz="quarter" idx="12"/>
          </p:nvPr>
        </p:nvSpPr>
        <p:spPr/>
        <p:txBody>
          <a:bodyPr/>
          <a:lstStyle/>
          <a:p>
            <a:fld id="{5C2C58C4-3789-4E0B-9A83-CA5475925250}" type="slidenum">
              <a:rPr lang="en-GB" smtClean="0"/>
              <a:pPr/>
              <a:t>20</a:t>
            </a:fld>
            <a:endParaRPr lang="en-GB"/>
          </a:p>
        </p:txBody>
      </p:sp>
    </p:spTree>
    <p:extLst>
      <p:ext uri="{BB962C8B-B14F-4D97-AF65-F5344CB8AC3E}">
        <p14:creationId xmlns:p14="http://schemas.microsoft.com/office/powerpoint/2010/main" val="1462118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36210" y="5685561"/>
            <a:ext cx="8084319" cy="369332"/>
          </a:xfrm>
          <a:prstGeom prst="rect">
            <a:avLst/>
          </a:prstGeom>
          <a:solidFill>
            <a:schemeClr val="accent1">
              <a:lumMod val="60000"/>
              <a:lumOff val="4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b="1" dirty="0">
                <a:solidFill>
                  <a:schemeClr val="accent5">
                    <a:lumMod val="75000"/>
                  </a:schemeClr>
                </a:solidFill>
              </a:rPr>
              <a:t>https://rd-alliance.org/plenary-meetings/rda-ninth-plenary-meeting.html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2554"/>
            <a:ext cx="9144000" cy="4075464"/>
          </a:xfrm>
          <a:prstGeom prst="rect">
            <a:avLst/>
          </a:prstGeom>
        </p:spPr>
      </p:pic>
      <p:sp>
        <p:nvSpPr>
          <p:cNvPr id="6"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3" name="Slide Number Placeholder 2"/>
          <p:cNvSpPr>
            <a:spLocks noGrp="1"/>
          </p:cNvSpPr>
          <p:nvPr>
            <p:ph type="sldNum" sz="quarter" idx="12"/>
          </p:nvPr>
        </p:nvSpPr>
        <p:spPr/>
        <p:txBody>
          <a:bodyPr/>
          <a:lstStyle/>
          <a:p>
            <a:fld id="{5C2C58C4-3789-4E0B-9A83-CA5475925250}" type="slidenum">
              <a:rPr lang="en-GB" smtClean="0"/>
              <a:pPr/>
              <a:t>21</a:t>
            </a:fld>
            <a:endParaRPr lang="en-GB"/>
          </a:p>
        </p:txBody>
      </p:sp>
    </p:spTree>
    <p:extLst>
      <p:ext uri="{BB962C8B-B14F-4D97-AF65-F5344CB8AC3E}">
        <p14:creationId xmlns:p14="http://schemas.microsoft.com/office/powerpoint/2010/main" val="375651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p:cNvSpPr>
            <a:spLocks noGrp="1"/>
          </p:cNvSpPr>
          <p:nvPr>
            <p:ph type="title"/>
          </p:nvPr>
        </p:nvSpPr>
        <p:spPr>
          <a:xfrm>
            <a:off x="342900" y="1303019"/>
            <a:ext cx="2609306" cy="2318213"/>
          </a:xfrm>
        </p:spPr>
        <p:txBody>
          <a:bodyPr anchor="ctr" anchorCtr="0">
            <a:normAutofit/>
          </a:bodyPr>
          <a:lstStyle/>
          <a:p>
            <a:pPr lvl="0">
              <a:lnSpc>
                <a:spcPct val="100000"/>
              </a:lnSpc>
              <a:spcBef>
                <a:spcPts val="0"/>
              </a:spcBef>
              <a:defRPr/>
            </a:pPr>
            <a:r>
              <a:rPr lang="it-IT" sz="2000" b="1" dirty="0"/>
              <a:t>RDA in a </a:t>
            </a:r>
            <a:r>
              <a:rPr lang="it-IT" sz="2000" b="1" dirty="0" err="1"/>
              <a:t>Nutshell</a:t>
            </a:r>
            <a:br>
              <a:rPr lang="it-IT" sz="2000" b="1" dirty="0"/>
            </a:br>
            <a:br>
              <a:rPr lang="it-IT" sz="2000" b="1" dirty="0"/>
            </a:br>
            <a:r>
              <a:rPr lang="en-GB" sz="1200" b="1" cap="all" spc="0" dirty="0">
                <a:solidFill>
                  <a:prstClr val="white"/>
                </a:solidFill>
                <a:latin typeface="Calibri"/>
                <a:ea typeface="+mn-ea"/>
                <a:cs typeface="+mn-cs"/>
              </a:rPr>
              <a:t>www.rd-alliance.org/</a:t>
            </a:r>
            <a:br>
              <a:rPr lang="en-GB" sz="1200" b="1" cap="all" spc="0" dirty="0">
                <a:solidFill>
                  <a:prstClr val="white"/>
                </a:solidFill>
                <a:latin typeface="Calibri"/>
                <a:ea typeface="+mn-ea"/>
                <a:cs typeface="+mn-cs"/>
              </a:rPr>
            </a:br>
            <a:r>
              <a:rPr lang="en-GB" sz="1200" b="1" cap="all" spc="0" dirty="0">
                <a:solidFill>
                  <a:prstClr val="white"/>
                </a:solidFill>
                <a:latin typeface="Calibri"/>
                <a:ea typeface="+mn-ea"/>
                <a:cs typeface="+mn-cs"/>
              </a:rPr>
              <a:t>@</a:t>
            </a:r>
            <a:r>
              <a:rPr lang="en-GB" sz="1200" b="1" cap="all" spc="0" dirty="0" err="1">
                <a:solidFill>
                  <a:prstClr val="white"/>
                </a:solidFill>
                <a:latin typeface="Calibri"/>
                <a:ea typeface="+mn-ea"/>
                <a:cs typeface="+mn-cs"/>
              </a:rPr>
              <a:t>resdatall</a:t>
            </a:r>
            <a:br>
              <a:rPr lang="en-GB" sz="1200" b="1" cap="all" spc="0" dirty="0">
                <a:solidFill>
                  <a:prstClr val="white"/>
                </a:solidFill>
                <a:latin typeface="Calibri"/>
                <a:ea typeface="+mn-ea"/>
                <a:cs typeface="+mn-cs"/>
              </a:rPr>
            </a:br>
            <a:endParaRPr lang="it-IT" sz="2000" dirty="0"/>
          </a:p>
        </p:txBody>
      </p:sp>
      <p:pic>
        <p:nvPicPr>
          <p:cNvPr id="7" name="Picture 2" descr="http://copywebsiteservice.info/wp-content/uploads/2012/09/3D-Women-Question-0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5521" y="3775170"/>
            <a:ext cx="1926919" cy="192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www.icone-png.com/png/54/53883.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070" y="4341706"/>
            <a:ext cx="1400906" cy="14009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298371" y="448606"/>
            <a:ext cx="5584372" cy="3448480"/>
          </a:xfrm>
          <a:prstGeom prst="rect">
            <a:avLst/>
          </a:prstGeom>
          <a:noFill/>
        </p:spPr>
        <p:style>
          <a:lnRef idx="2">
            <a:schemeClr val="accent3"/>
          </a:lnRef>
          <a:fillRef idx="1">
            <a:schemeClr val="lt1"/>
          </a:fillRef>
          <a:effectRef idx="0">
            <a:schemeClr val="accent3"/>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Global</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Email - </a:t>
            </a:r>
            <a:r>
              <a:rPr lang="fr-FR" sz="1800" b="1" dirty="0">
                <a:solidFill>
                  <a:schemeClr val="accent6">
                    <a:lumMod val="50000"/>
                  </a:schemeClr>
                </a:solidFill>
                <a:latin typeface="Gisha" panose="020B0502040204020203" pitchFamily="34" charset="-79"/>
                <a:cs typeface="Gisha" panose="020B0502040204020203" pitchFamily="34" charset="-79"/>
              </a:rPr>
              <a:t>enquiries@rd-alliance.org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Web - </a:t>
            </a:r>
            <a:r>
              <a:rPr lang="fr-FR" sz="1800" b="1" dirty="0">
                <a:solidFill>
                  <a:schemeClr val="accent6">
                    <a:lumMod val="50000"/>
                  </a:schemeClr>
                </a:solidFill>
                <a:latin typeface="Gisha" panose="020B0502040204020203" pitchFamily="34" charset="-79"/>
                <a:cs typeface="Gisha" panose="020B0502040204020203" pitchFamily="34" charset="-79"/>
              </a:rPr>
              <a:t>www.rd-alliance.org</a:t>
            </a: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Twitter - </a:t>
            </a:r>
            <a:r>
              <a:rPr lang="fr-FR" sz="1800" b="1" dirty="0">
                <a:solidFill>
                  <a:schemeClr val="accent6">
                    <a:lumMod val="50000"/>
                  </a:schemeClr>
                </a:solidFill>
                <a:latin typeface="Gisha" panose="020B0502040204020203" pitchFamily="34" charset="-79"/>
                <a:cs typeface="Gisha" panose="020B0502040204020203" pitchFamily="34" charset="-79"/>
              </a:rPr>
              <a:t>@</a:t>
            </a:r>
            <a:r>
              <a:rPr lang="fr-FR" sz="1800" b="1" dirty="0" err="1">
                <a:solidFill>
                  <a:schemeClr val="accent6">
                    <a:lumMod val="50000"/>
                  </a:schemeClr>
                </a:solidFill>
                <a:latin typeface="Gisha" panose="020B0502040204020203" pitchFamily="34" charset="-79"/>
                <a:cs typeface="Gisha" panose="020B0502040204020203" pitchFamily="34" charset="-79"/>
              </a:rPr>
              <a:t>resdatall</a:t>
            </a:r>
            <a:endParaRPr lang="fr-FR" sz="1800" b="1"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fr-FR" sz="1800" b="1" dirty="0">
                <a:solidFill>
                  <a:schemeClr val="accent6">
                    <a:lumMod val="75000"/>
                  </a:schemeClr>
                </a:solidFill>
                <a:latin typeface="Gisha" panose="020B0502040204020203" pitchFamily="34" charset="-79"/>
                <a:cs typeface="Gisha" panose="020B0502040204020203" pitchFamily="34" charset="-79"/>
              </a:rPr>
              <a:t>LinkedIn - </a:t>
            </a:r>
            <a:r>
              <a:rPr lang="fr-FR" sz="1800" b="1" dirty="0">
                <a:solidFill>
                  <a:schemeClr val="accent6">
                    <a:lumMod val="50000"/>
                  </a:schemeClr>
                </a:solidFill>
                <a:latin typeface="Gisha" panose="020B0502040204020203" pitchFamily="34" charset="-79"/>
                <a:cs typeface="Gisha" panose="020B0502040204020203" pitchFamily="34" charset="-79"/>
              </a:rPr>
              <a:t>www.linkedin.com/in/ResearchDataAlliance</a:t>
            </a:r>
          </a:p>
          <a:p>
            <a:pPr marL="0" indent="0">
              <a:buNone/>
            </a:pPr>
            <a:r>
              <a:rPr lang="fr-FR" sz="1800" b="1" dirty="0" err="1">
                <a:solidFill>
                  <a:schemeClr val="accent6">
                    <a:lumMod val="75000"/>
                  </a:schemeClr>
                </a:solidFill>
                <a:latin typeface="Gisha" panose="020B0502040204020203" pitchFamily="34" charset="-79"/>
                <a:cs typeface="Gisha" panose="020B0502040204020203" pitchFamily="34" charset="-79"/>
              </a:rPr>
              <a:t>Slideshare</a:t>
            </a:r>
            <a:r>
              <a:rPr lang="fr-FR" sz="1800" b="1" dirty="0">
                <a:solidFill>
                  <a:schemeClr val="accent6">
                    <a:lumMod val="75000"/>
                  </a:schemeClr>
                </a:solidFill>
                <a:latin typeface="Gisha" panose="020B0502040204020203" pitchFamily="34" charset="-79"/>
                <a:cs typeface="Gisha" panose="020B0502040204020203" pitchFamily="34" charset="-79"/>
              </a:rPr>
              <a:t> - </a:t>
            </a:r>
            <a:r>
              <a:rPr lang="fr-FR" sz="1800" b="1" dirty="0">
                <a:solidFill>
                  <a:schemeClr val="accent6">
                    <a:lumMod val="50000"/>
                  </a:schemeClr>
                </a:solidFill>
                <a:latin typeface="Gisha" panose="020B0502040204020203" pitchFamily="34" charset="-79"/>
                <a:cs typeface="Gisha" panose="020B0502040204020203" pitchFamily="34" charset="-79"/>
              </a:rPr>
              <a:t>http://www.slideshare.net/ResearchDataAlliance</a:t>
            </a:r>
            <a:endParaRPr lang="en-GB" sz="1800" dirty="0">
              <a:solidFill>
                <a:schemeClr val="accent6">
                  <a:lumMod val="50000"/>
                </a:schemeClr>
              </a:solidFill>
              <a:latin typeface="Gisha" panose="020B0502040204020203" pitchFamily="34" charset="-79"/>
              <a:cs typeface="Gisha" panose="020B0502040204020203" pitchFamily="34" charset="-79"/>
            </a:endParaRP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Facebook</a:t>
            </a:r>
            <a:r>
              <a:rPr lang="en-GB" sz="1800" dirty="0">
                <a:latin typeface="Gisha" panose="020B0502040204020203" pitchFamily="34" charset="-79"/>
                <a:cs typeface="Gisha" panose="020B0502040204020203" pitchFamily="34" charset="-79"/>
              </a:rPr>
              <a:t> - </a:t>
            </a:r>
            <a:r>
              <a:rPr lang="en-GB" sz="1800" b="1" dirty="0">
                <a:solidFill>
                  <a:schemeClr val="accent6">
                    <a:lumMod val="50000"/>
                  </a:schemeClr>
                </a:solidFill>
                <a:latin typeface="Gisha" panose="020B0502040204020203" pitchFamily="34" charset="-79"/>
                <a:cs typeface="Gisha" panose="020B0502040204020203" pitchFamily="34" charset="-79"/>
              </a:rPr>
              <a:t>https://www.facebook.com/pages/Research-Data-Alliance/459608890798924</a:t>
            </a:r>
          </a:p>
        </p:txBody>
      </p:sp>
      <p:sp>
        <p:nvSpPr>
          <p:cNvPr id="14" name="Content Placeholder 1"/>
          <p:cNvSpPr txBox="1">
            <a:spLocks/>
          </p:cNvSpPr>
          <p:nvPr/>
        </p:nvSpPr>
        <p:spPr>
          <a:xfrm>
            <a:off x="3298371" y="4036176"/>
            <a:ext cx="5584372" cy="151553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Europe</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Email</a:t>
            </a:r>
            <a:r>
              <a:rPr lang="en-GB" sz="1800" b="1" dirty="0">
                <a:latin typeface="Gisha" panose="020B0502040204020203" pitchFamily="34" charset="-79"/>
                <a:cs typeface="Gisha" panose="020B0502040204020203" pitchFamily="34" charset="-79"/>
              </a:rPr>
              <a:t>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info@europe.rd-alliance.org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Web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europe.rd-alliance.org</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a:t>
            </a:r>
            <a:r>
              <a:rPr lang="en-GB" sz="1800" b="1" dirty="0" err="1">
                <a:solidFill>
                  <a:schemeClr val="accent6">
                    <a:lumMod val="50000"/>
                  </a:schemeClr>
                </a:solidFill>
                <a:latin typeface="Gisha" panose="020B0502040204020203" pitchFamily="34" charset="-79"/>
                <a:cs typeface="Gisha" panose="020B0502040204020203" pitchFamily="34" charset="-79"/>
              </a:rPr>
              <a:t>RDA_Europe</a:t>
            </a:r>
            <a:endParaRPr lang="en-GB" sz="1800" b="1" dirty="0">
              <a:solidFill>
                <a:schemeClr val="accent6">
                  <a:lumMod val="50000"/>
                </a:schemeClr>
              </a:solidFill>
              <a:latin typeface="Gisha" panose="020B0502040204020203" pitchFamily="34" charset="-79"/>
              <a:cs typeface="Gisha" panose="020B0502040204020203" pitchFamily="34" charset="-79"/>
            </a:endParaRPr>
          </a:p>
        </p:txBody>
      </p:sp>
      <p:sp>
        <p:nvSpPr>
          <p:cNvPr id="9" name="Content Placeholder 1"/>
          <p:cNvSpPr txBox="1">
            <a:spLocks/>
          </p:cNvSpPr>
          <p:nvPr/>
        </p:nvSpPr>
        <p:spPr>
          <a:xfrm>
            <a:off x="3298371" y="5742613"/>
            <a:ext cx="5584372" cy="908558"/>
          </a:xfrm>
          <a:prstGeom prst="rect">
            <a:avLst/>
          </a:prstGeom>
          <a:noFill/>
        </p:spPr>
        <p:style>
          <a:lnRef idx="2">
            <a:schemeClr val="accent5"/>
          </a:lnRef>
          <a:fillRef idx="1">
            <a:schemeClr val="lt1"/>
          </a:fillRef>
          <a:effectRef idx="0">
            <a:schemeClr val="accent5"/>
          </a:effectRef>
          <a:fontRef idx="minor">
            <a:schemeClr val="dk1"/>
          </a:fontRef>
        </p:style>
        <p:txBody>
          <a:bodyPr/>
          <a:lstStyle>
            <a:lvl1pPr marL="342900" indent="-342900" algn="l" defTabSz="914400" rtl="0" eaLnBrk="1" latinLnBrk="0" hangingPunct="1">
              <a:spcBef>
                <a:spcPct val="20000"/>
              </a:spcBef>
              <a:buFontTx/>
              <a:buBlip>
                <a:blip r:embed="rId5"/>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5"/>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5"/>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5"/>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800" b="1" u="sng" dirty="0">
                <a:solidFill>
                  <a:schemeClr val="accent6">
                    <a:lumMod val="75000"/>
                  </a:schemeClr>
                </a:solidFill>
                <a:latin typeface="Gisha" panose="020B0502040204020203" pitchFamily="34" charset="-79"/>
                <a:cs typeface="Gisha" panose="020B0502040204020203" pitchFamily="34" charset="-79"/>
              </a:rPr>
              <a:t>RDA US</a:t>
            </a:r>
          </a:p>
          <a:p>
            <a:pPr marL="0" indent="0">
              <a:buNone/>
            </a:pPr>
            <a:r>
              <a:rPr lang="en-GB" sz="1800" b="1" dirty="0">
                <a:solidFill>
                  <a:schemeClr val="accent6">
                    <a:lumMod val="75000"/>
                  </a:schemeClr>
                </a:solidFill>
                <a:latin typeface="Gisha" panose="020B0502040204020203" pitchFamily="34" charset="-79"/>
                <a:cs typeface="Gisha" panose="020B0502040204020203" pitchFamily="34" charset="-79"/>
              </a:rPr>
              <a:t>Twitter </a:t>
            </a:r>
            <a:r>
              <a:rPr lang="en-GB" sz="1800" dirty="0">
                <a:latin typeface="Gisha" panose="020B0502040204020203" pitchFamily="34" charset="-79"/>
                <a:cs typeface="Gisha" panose="020B0502040204020203" pitchFamily="34" charset="-79"/>
              </a:rPr>
              <a:t>- </a:t>
            </a:r>
            <a:r>
              <a:rPr lang="en-GB" sz="1800" b="1" dirty="0">
                <a:solidFill>
                  <a:schemeClr val="accent6">
                    <a:lumMod val="50000"/>
                  </a:schemeClr>
                </a:solidFill>
                <a:latin typeface="Gisha" panose="020B0502040204020203" pitchFamily="34" charset="-79"/>
                <a:cs typeface="Gisha" panose="020B0502040204020203" pitchFamily="34" charset="-79"/>
              </a:rPr>
              <a:t>@RDA_US</a:t>
            </a:r>
          </a:p>
        </p:txBody>
      </p:sp>
      <p:sp>
        <p:nvSpPr>
          <p:cNvPr id="2" name="Footer Placeholder 1"/>
          <p:cNvSpPr>
            <a:spLocks noGrp="1"/>
          </p:cNvSpPr>
          <p:nvPr>
            <p:ph type="ftr" sz="quarter" idx="11"/>
          </p:nvPr>
        </p:nvSpPr>
        <p:spPr/>
        <p:txBody>
          <a:bodyPr/>
          <a:lstStyle/>
          <a:p>
            <a:r>
              <a:rPr lang="en-GB"/>
              <a:t>www.rd-alliance.org @resdatall</a:t>
            </a:r>
          </a:p>
        </p:txBody>
      </p:sp>
      <p:sp>
        <p:nvSpPr>
          <p:cNvPr id="3" name="Slide Number Placeholder 2"/>
          <p:cNvSpPr>
            <a:spLocks noGrp="1"/>
          </p:cNvSpPr>
          <p:nvPr>
            <p:ph type="sldNum" sz="quarter" idx="12"/>
          </p:nvPr>
        </p:nvSpPr>
        <p:spPr/>
        <p:txBody>
          <a:bodyPr/>
          <a:lstStyle/>
          <a:p>
            <a:fld id="{5C2C58C4-3789-4E0B-9A83-CA5475925250}" type="slidenum">
              <a:rPr lang="en-GB" smtClean="0"/>
              <a:pPr/>
              <a:t>22</a:t>
            </a:fld>
            <a:endParaRPr lang="en-GB"/>
          </a:p>
        </p:txBody>
      </p:sp>
    </p:spTree>
    <p:extLst>
      <p:ext uri="{BB962C8B-B14F-4D97-AF65-F5344CB8AC3E}">
        <p14:creationId xmlns:p14="http://schemas.microsoft.com/office/powerpoint/2010/main" val="225896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What does RDA do?</a:t>
            </a:r>
          </a:p>
        </p:txBody>
      </p:sp>
      <p:sp>
        <p:nvSpPr>
          <p:cNvPr id="3" name="Content Placeholder 2"/>
          <p:cNvSpPr>
            <a:spLocks noGrp="1"/>
          </p:cNvSpPr>
          <p:nvPr>
            <p:ph idx="1"/>
          </p:nvPr>
        </p:nvSpPr>
        <p:spPr>
          <a:xfrm>
            <a:off x="822960" y="2241550"/>
            <a:ext cx="7543800" cy="1561523"/>
          </a:xfrm>
        </p:spPr>
        <p:txBody>
          <a:bodyPr>
            <a:noAutofit/>
          </a:bodyPr>
          <a:lstStyle/>
          <a:p>
            <a:r>
              <a:rPr lang="en-GB" sz="1800" i="1" dirty="0"/>
              <a:t>Members come together through self-formed, volunteer, focused </a:t>
            </a:r>
            <a:r>
              <a:rPr lang="en-GB" sz="1800" b="1" i="1" dirty="0"/>
              <a:t>Working Groups, </a:t>
            </a:r>
            <a:r>
              <a:rPr lang="en-GB" sz="1800" i="1" dirty="0"/>
              <a:t>exploratory</a:t>
            </a:r>
            <a:r>
              <a:rPr lang="en-GB" sz="1800" b="1" i="1" dirty="0"/>
              <a:t> Interest Groups </a:t>
            </a:r>
            <a:r>
              <a:rPr lang="en-GB" sz="1800" i="1" dirty="0"/>
              <a:t>to exchange knowledge, share discoveries, discuss barriers and potential solutions, explore and define policies and test as well as harmonise standards to enhance and facilitate global data sharing</a:t>
            </a:r>
            <a:r>
              <a:rPr lang="en-GB" sz="1800" b="1" i="1" dirty="0"/>
              <a:t>.</a:t>
            </a:r>
          </a:p>
          <a:p>
            <a:r>
              <a:rPr lang="en-GB" sz="1800" dirty="0"/>
              <a:t>RDA members collaborate together regionally and with the global RDA community to tackle numerous infrastructure challenges related to:</a:t>
            </a:r>
          </a:p>
        </p:txBody>
      </p:sp>
      <p:sp>
        <p:nvSpPr>
          <p:cNvPr id="5" name="TextBox 4"/>
          <p:cNvSpPr txBox="1"/>
          <p:nvPr/>
        </p:nvSpPr>
        <p:spPr>
          <a:xfrm>
            <a:off x="822960" y="4406505"/>
            <a:ext cx="6974898" cy="1477328"/>
          </a:xfrm>
          <a:prstGeom prst="rect">
            <a:avLst/>
          </a:prstGeom>
          <a:noFill/>
        </p:spPr>
        <p:txBody>
          <a:bodyPr wrap="square" numCol="2" rtlCol="0">
            <a:spAutoFit/>
          </a:bodyPr>
          <a:lstStyle/>
          <a:p>
            <a:pPr>
              <a:buClr>
                <a:schemeClr val="accent3"/>
              </a:buClr>
              <a:buFont typeface="Wingdings" panose="05000000000000000000" pitchFamily="2" charset="2"/>
              <a:buChar char="v"/>
            </a:pPr>
            <a:r>
              <a:rPr lang="en-GB" dirty="0"/>
              <a:t>Reproducibility</a:t>
            </a:r>
          </a:p>
          <a:p>
            <a:pPr>
              <a:buClr>
                <a:schemeClr val="accent3"/>
              </a:buClr>
              <a:buFont typeface="Wingdings" panose="05000000000000000000" pitchFamily="2" charset="2"/>
              <a:buChar char="v"/>
            </a:pPr>
            <a:r>
              <a:rPr lang="en-GB" dirty="0"/>
              <a:t>Data preservation</a:t>
            </a:r>
          </a:p>
          <a:p>
            <a:pPr marL="203597" indent="-203597">
              <a:buClr>
                <a:schemeClr val="accent3"/>
              </a:buClr>
              <a:buFont typeface="Wingdings" panose="05000000000000000000" pitchFamily="2" charset="2"/>
              <a:buChar char="v"/>
            </a:pPr>
            <a:r>
              <a:rPr lang="en-GB" dirty="0"/>
              <a:t>Best practices for domain repositories</a:t>
            </a:r>
          </a:p>
          <a:p>
            <a:pPr>
              <a:buClr>
                <a:schemeClr val="accent3"/>
              </a:buClr>
              <a:buFont typeface="Wingdings" panose="05000000000000000000" pitchFamily="2" charset="2"/>
              <a:buChar char="v"/>
            </a:pPr>
            <a:r>
              <a:rPr lang="en-GB" dirty="0"/>
              <a:t>Curriculum development</a:t>
            </a:r>
          </a:p>
          <a:p>
            <a:pPr>
              <a:buClr>
                <a:schemeClr val="accent3"/>
              </a:buClr>
              <a:buFont typeface="Wingdings" panose="05000000000000000000" pitchFamily="2" charset="2"/>
              <a:buChar char="v"/>
            </a:pPr>
            <a:r>
              <a:rPr lang="en-GB" dirty="0"/>
              <a:t>Data citation</a:t>
            </a:r>
          </a:p>
          <a:p>
            <a:pPr>
              <a:buClr>
                <a:schemeClr val="accent3"/>
              </a:buClr>
              <a:buFont typeface="Wingdings" panose="05000000000000000000" pitchFamily="2" charset="2"/>
              <a:buChar char="v"/>
            </a:pPr>
            <a:r>
              <a:rPr lang="en-GB" dirty="0"/>
              <a:t>Data type registries</a:t>
            </a:r>
          </a:p>
          <a:p>
            <a:pPr>
              <a:buClr>
                <a:schemeClr val="accent3"/>
              </a:buClr>
              <a:buFont typeface="Wingdings" panose="05000000000000000000" pitchFamily="2" charset="2"/>
              <a:buChar char="v"/>
            </a:pPr>
            <a:r>
              <a:rPr lang="en-GB" dirty="0"/>
              <a:t>Metadata</a:t>
            </a:r>
          </a:p>
          <a:p>
            <a:pPr>
              <a:buClr>
                <a:schemeClr val="accent3"/>
              </a:buClr>
              <a:buFont typeface="Wingdings" panose="05000000000000000000" pitchFamily="2" charset="2"/>
              <a:buChar char="v"/>
            </a:pPr>
            <a:r>
              <a:rPr lang="en-GB" dirty="0"/>
              <a:t>and so many more!</a:t>
            </a:r>
          </a:p>
          <a:p>
            <a:endParaRPr lang="en-GB" sz="135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2896" y="3803073"/>
            <a:ext cx="1725596" cy="2398864"/>
          </a:xfrm>
          <a:prstGeom prst="rect">
            <a:avLst/>
          </a:prstGeom>
        </p:spPr>
      </p:pic>
      <p:sp>
        <p:nvSpPr>
          <p:cNvPr id="9" name="Rectangle 5"/>
          <p:cNvSpPr/>
          <p:nvPr/>
        </p:nvSpPr>
        <p:spPr>
          <a:xfrm>
            <a:off x="261058" y="6430876"/>
            <a:ext cx="2853795" cy="338554"/>
          </a:xfrm>
          <a:prstGeom prst="rect">
            <a:avLst/>
          </a:prstGeom>
        </p:spPr>
        <p:txBody>
          <a:bodyPr wrap="none">
            <a:spAutoFit/>
          </a:bodyPr>
          <a:lstStyle/>
          <a:p>
            <a:r>
              <a:rPr lang="en-GB" sz="1600" b="1" dirty="0">
                <a:solidFill>
                  <a:schemeClr val="bg1"/>
                </a:solidFill>
              </a:rPr>
              <a:t>www.rd-alliance.org/about-rda</a:t>
            </a: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4" name="Slide Number Placeholder 3"/>
          <p:cNvSpPr>
            <a:spLocks noGrp="1"/>
          </p:cNvSpPr>
          <p:nvPr>
            <p:ph type="sldNum" sz="quarter" idx="12"/>
          </p:nvPr>
        </p:nvSpPr>
        <p:spPr/>
        <p:txBody>
          <a:bodyPr/>
          <a:lstStyle/>
          <a:p>
            <a:fld id="{5C2C58C4-3789-4E0B-9A83-CA5475925250}" type="slidenum">
              <a:rPr lang="en-GB" smtClean="0"/>
              <a:pPr/>
              <a:t>3</a:t>
            </a:fld>
            <a:endParaRPr lang="en-GB"/>
          </a:p>
        </p:txBody>
      </p:sp>
    </p:spTree>
    <p:extLst>
      <p:ext uri="{BB962C8B-B14F-4D97-AF65-F5344CB8AC3E}">
        <p14:creationId xmlns:p14="http://schemas.microsoft.com/office/powerpoint/2010/main" val="703652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Who Can Join RDA?</a:t>
            </a:r>
          </a:p>
        </p:txBody>
      </p:sp>
      <p:sp>
        <p:nvSpPr>
          <p:cNvPr id="3" name="Content Placeholder 2"/>
          <p:cNvSpPr>
            <a:spLocks noGrp="1"/>
          </p:cNvSpPr>
          <p:nvPr>
            <p:ph idx="1"/>
          </p:nvPr>
        </p:nvSpPr>
        <p:spPr>
          <a:xfrm>
            <a:off x="822959" y="1819422"/>
            <a:ext cx="7543801" cy="4229686"/>
          </a:xfrm>
        </p:spPr>
        <p:txBody>
          <a:bodyPr>
            <a:normAutofit fontScale="92500" lnSpcReduction="20000"/>
          </a:bodyPr>
          <a:lstStyle/>
          <a:p>
            <a:pPr lvl="1"/>
            <a:r>
              <a:rPr lang="en-US" sz="2000" b="1" i="1" dirty="0"/>
              <a:t>Any individual</a:t>
            </a:r>
            <a:r>
              <a:rPr lang="en-US" sz="2000" i="1" dirty="0"/>
              <a:t>, regardless of profession or discipline, with an interest in reducing the barriers to data sharing and exchange and </a:t>
            </a:r>
            <a:r>
              <a:rPr lang="en-US" sz="2000" b="1" i="1" dirty="0"/>
              <a:t>who agrees to RDA’s guiding principles </a:t>
            </a:r>
            <a:r>
              <a:rPr lang="en-US" sz="2000" i="1" dirty="0"/>
              <a:t>of:</a:t>
            </a:r>
          </a:p>
          <a:p>
            <a:pPr lvl="8">
              <a:tabLst>
                <a:tab pos="388144" algn="l"/>
              </a:tabLst>
            </a:pPr>
            <a:r>
              <a:rPr lang="en-US" sz="2000" i="1" dirty="0"/>
              <a:t>Openness</a:t>
            </a:r>
          </a:p>
          <a:p>
            <a:pPr lvl="8">
              <a:tabLst>
                <a:tab pos="388144" algn="l"/>
              </a:tabLst>
            </a:pPr>
            <a:r>
              <a:rPr lang="en-US" sz="2000" i="1" dirty="0"/>
              <a:t>Consensus</a:t>
            </a:r>
          </a:p>
          <a:p>
            <a:pPr lvl="8">
              <a:tabLst>
                <a:tab pos="388144" algn="l"/>
              </a:tabLst>
            </a:pPr>
            <a:r>
              <a:rPr lang="en-US" sz="2000" i="1" dirty="0"/>
              <a:t>Balance</a:t>
            </a:r>
          </a:p>
          <a:p>
            <a:pPr lvl="8">
              <a:tabLst>
                <a:tab pos="388144" algn="l"/>
              </a:tabLst>
            </a:pPr>
            <a:r>
              <a:rPr lang="en-US" sz="2000" i="1" dirty="0"/>
              <a:t>Harmonization</a:t>
            </a:r>
          </a:p>
          <a:p>
            <a:pPr lvl="8">
              <a:tabLst>
                <a:tab pos="388144" algn="l"/>
              </a:tabLst>
            </a:pPr>
            <a:r>
              <a:rPr lang="en-US" sz="2000" i="1" dirty="0"/>
              <a:t>Community-driven</a:t>
            </a:r>
          </a:p>
          <a:p>
            <a:pPr lvl="8">
              <a:tabLst>
                <a:tab pos="388144" algn="l"/>
              </a:tabLst>
            </a:pPr>
            <a:r>
              <a:rPr lang="en-US" sz="2000" i="1" dirty="0"/>
              <a:t>Non-profit and technology-neutra</a:t>
            </a:r>
            <a:r>
              <a:rPr lang="en-US" sz="1500" i="1" dirty="0"/>
              <a:t>l</a:t>
            </a:r>
          </a:p>
          <a:p>
            <a:pPr marL="1471400" lvl="8" indent="0">
              <a:buNone/>
              <a:tabLst>
                <a:tab pos="388144" algn="l"/>
              </a:tabLst>
            </a:pPr>
            <a:endParaRPr lang="en-GB" sz="1600" b="1" dirty="0">
              <a:solidFill>
                <a:schemeClr val="accent6">
                  <a:lumMod val="75000"/>
                </a:schemeClr>
              </a:solidFill>
            </a:endParaRPr>
          </a:p>
          <a:p>
            <a:pPr marL="521208" lvl="3" indent="0">
              <a:buNone/>
              <a:tabLst>
                <a:tab pos="388144" algn="l"/>
              </a:tabLst>
            </a:pPr>
            <a:r>
              <a:rPr lang="en-GB" sz="1900" b="1" dirty="0">
                <a:solidFill>
                  <a:schemeClr val="accent6">
                    <a:lumMod val="75000"/>
                  </a:schemeClr>
                </a:solidFill>
              </a:rPr>
              <a:t>Membership is free @ </a:t>
            </a:r>
            <a:r>
              <a:rPr lang="en-GB" sz="1900" b="1" dirty="0">
                <a:solidFill>
                  <a:schemeClr val="accent6">
                    <a:lumMod val="75000"/>
                  </a:schemeClr>
                </a:solidFill>
                <a:hlinkClick r:id="rId2"/>
              </a:rPr>
              <a:t>http://www.rd-alliance.org/user/register</a:t>
            </a:r>
            <a:endParaRPr lang="en-US" sz="1900" i="1" dirty="0"/>
          </a:p>
          <a:p>
            <a:pPr lvl="8">
              <a:tabLst>
                <a:tab pos="388144" algn="l"/>
              </a:tabLst>
            </a:pPr>
            <a:endParaRPr lang="en-US" sz="1500" i="1" dirty="0"/>
          </a:p>
          <a:p>
            <a:pPr lvl="2">
              <a:tabLst>
                <a:tab pos="388144" algn="l"/>
              </a:tabLst>
            </a:pPr>
            <a:r>
              <a:rPr lang="en-US" sz="2100" b="1" i="1" dirty="0" err="1"/>
              <a:t>Organisations</a:t>
            </a:r>
            <a:r>
              <a:rPr lang="en-US" sz="2100" b="1" i="1" dirty="0"/>
              <a:t> can also join RDA with a fee</a:t>
            </a:r>
          </a:p>
          <a:p>
            <a:pPr lvl="2">
              <a:tabLst>
                <a:tab pos="388144" algn="l"/>
              </a:tabLst>
            </a:pPr>
            <a:r>
              <a:rPr lang="en-US" sz="1900" b="1" i="1" dirty="0">
                <a:solidFill>
                  <a:schemeClr val="accent6">
                    <a:lumMod val="75000"/>
                  </a:schemeClr>
                </a:solidFill>
                <a:hlinkClick r:id="rId3"/>
              </a:rPr>
              <a:t>https://rd-alliance.org/organisation/rda-organisation-affiliate-members/rda-organisational-membership.html</a:t>
            </a:r>
            <a:r>
              <a:rPr lang="en-US" sz="1900" b="1" i="1" dirty="0">
                <a:solidFill>
                  <a:schemeClr val="accent6">
                    <a:lumMod val="75000"/>
                  </a:schemeClr>
                </a:solidFill>
              </a:rPr>
              <a:t>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4160" y="2484900"/>
            <a:ext cx="2678334" cy="1100426"/>
          </a:xfrm>
          <a:prstGeom prst="rect">
            <a:avLst/>
          </a:prstGeom>
        </p:spPr>
      </p:pic>
      <p:sp>
        <p:nvSpPr>
          <p:cNvPr id="10" name="Rectangle 5"/>
          <p:cNvSpPr/>
          <p:nvPr/>
        </p:nvSpPr>
        <p:spPr>
          <a:xfrm>
            <a:off x="261058" y="6430876"/>
            <a:ext cx="2853795" cy="338554"/>
          </a:xfrm>
          <a:prstGeom prst="rect">
            <a:avLst/>
          </a:prstGeom>
        </p:spPr>
        <p:txBody>
          <a:bodyPr wrap="none">
            <a:spAutoFit/>
          </a:bodyPr>
          <a:lstStyle/>
          <a:p>
            <a:r>
              <a:rPr lang="en-GB" sz="1600" b="1" dirty="0">
                <a:solidFill>
                  <a:schemeClr val="bg1"/>
                </a:solidFill>
              </a:rPr>
              <a:t>www.rd-alliance.org/about-rda</a:t>
            </a:r>
          </a:p>
        </p:txBody>
      </p:sp>
      <p:sp>
        <p:nvSpPr>
          <p:cNvPr id="8"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5" name="Slide Number Placeholder 4"/>
          <p:cNvSpPr>
            <a:spLocks noGrp="1"/>
          </p:cNvSpPr>
          <p:nvPr>
            <p:ph type="sldNum" sz="quarter" idx="12"/>
          </p:nvPr>
        </p:nvSpPr>
        <p:spPr/>
        <p:txBody>
          <a:bodyPr/>
          <a:lstStyle/>
          <a:p>
            <a:fld id="{5C2C58C4-3789-4E0B-9A83-CA5475925250}" type="slidenum">
              <a:rPr lang="en-GB" smtClean="0"/>
              <a:pPr/>
              <a:t>4</a:t>
            </a:fld>
            <a:endParaRPr lang="en-GB"/>
          </a:p>
        </p:txBody>
      </p:sp>
    </p:spTree>
    <p:extLst>
      <p:ext uri="{BB962C8B-B14F-4D97-AF65-F5344CB8AC3E}">
        <p14:creationId xmlns:p14="http://schemas.microsoft.com/office/powerpoint/2010/main" val="77683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GB" b="1" dirty="0"/>
              <a:t>Getting involved</a:t>
            </a:r>
          </a:p>
        </p:txBody>
      </p:sp>
      <p:sp>
        <p:nvSpPr>
          <p:cNvPr id="22" name="Content Placeholder 21"/>
          <p:cNvSpPr>
            <a:spLocks noGrp="1"/>
          </p:cNvSpPr>
          <p:nvPr>
            <p:ph idx="1"/>
          </p:nvPr>
        </p:nvSpPr>
        <p:spPr>
          <a:xfrm>
            <a:off x="922510" y="2257901"/>
            <a:ext cx="2349878" cy="1577184"/>
          </a:xfrm>
        </p:spPr>
        <p:txBody>
          <a:bodyPr>
            <a:normAutofit lnSpcReduction="10000"/>
          </a:bodyPr>
          <a:lstStyle/>
          <a:p>
            <a:pPr marL="0" indent="0">
              <a:buClr>
                <a:schemeClr val="accent3">
                  <a:lumMod val="75000"/>
                </a:schemeClr>
              </a:buClr>
              <a:buNone/>
            </a:pPr>
            <a:r>
              <a:rPr lang="en-GB" sz="2400" dirty="0">
                <a:solidFill>
                  <a:schemeClr val="accent5">
                    <a:lumMod val="75000"/>
                  </a:schemeClr>
                </a:solidFill>
              </a:rPr>
              <a:t>Individuals</a:t>
            </a:r>
          </a:p>
          <a:p>
            <a:pPr>
              <a:buClr>
                <a:schemeClr val="accent3">
                  <a:lumMod val="75000"/>
                </a:schemeClr>
              </a:buClr>
              <a:buFont typeface="Wingdings 2" panose="05020102010507070707" pitchFamily="18" charset="2"/>
              <a:buChar char=""/>
            </a:pPr>
            <a:r>
              <a:rPr lang="en-GB" sz="1800" dirty="0"/>
              <a:t>Observers</a:t>
            </a:r>
          </a:p>
          <a:p>
            <a:pPr>
              <a:buClr>
                <a:schemeClr val="accent3">
                  <a:lumMod val="75000"/>
                </a:schemeClr>
              </a:buClr>
              <a:buFont typeface="Wingdings 2" panose="05020102010507070707" pitchFamily="18" charset="2"/>
              <a:buChar char=""/>
            </a:pPr>
            <a:r>
              <a:rPr lang="en-GB" sz="1800" dirty="0"/>
              <a:t>Contributors</a:t>
            </a:r>
          </a:p>
          <a:p>
            <a:pPr>
              <a:buClr>
                <a:schemeClr val="accent3">
                  <a:lumMod val="75000"/>
                </a:schemeClr>
              </a:buClr>
              <a:buFont typeface="Wingdings 2" panose="05020102010507070707" pitchFamily="18" charset="2"/>
              <a:buChar char=""/>
            </a:pPr>
            <a:r>
              <a:rPr lang="en-GB" sz="1800" dirty="0"/>
              <a:t>Drivers</a:t>
            </a:r>
          </a:p>
        </p:txBody>
      </p:sp>
      <p:sp>
        <p:nvSpPr>
          <p:cNvPr id="48" name="Titolo 2"/>
          <p:cNvSpPr txBox="1">
            <a:spLocks/>
          </p:cNvSpPr>
          <p:nvPr/>
        </p:nvSpPr>
        <p:spPr>
          <a:xfrm>
            <a:off x="2101631" y="889894"/>
            <a:ext cx="5670630" cy="735806"/>
          </a:xfrm>
          <a:prstGeom prst="rect">
            <a:avLst/>
          </a:prstGeom>
        </p:spPr>
        <p:txBody>
          <a:bodyPr/>
          <a:lst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charset="0"/>
              </a:defRPr>
            </a:lvl6pPr>
            <a:lvl7pPr marL="914400" algn="l" rtl="0" fontAlgn="base">
              <a:spcBef>
                <a:spcPct val="0"/>
              </a:spcBef>
              <a:spcAft>
                <a:spcPct val="0"/>
              </a:spcAft>
              <a:defRPr sz="2800" b="1">
                <a:solidFill>
                  <a:schemeClr val="bg1"/>
                </a:solidFill>
                <a:latin typeface="Arial" charset="0"/>
              </a:defRPr>
            </a:lvl7pPr>
            <a:lvl8pPr marL="1371600" algn="l" rtl="0" fontAlgn="base">
              <a:spcBef>
                <a:spcPct val="0"/>
              </a:spcBef>
              <a:spcAft>
                <a:spcPct val="0"/>
              </a:spcAft>
              <a:defRPr sz="2800" b="1">
                <a:solidFill>
                  <a:schemeClr val="bg1"/>
                </a:solidFill>
                <a:latin typeface="Arial" charset="0"/>
              </a:defRPr>
            </a:lvl8pPr>
            <a:lvl9pPr marL="1828800" algn="l" rtl="0" fontAlgn="base">
              <a:spcBef>
                <a:spcPct val="0"/>
              </a:spcBef>
              <a:spcAft>
                <a:spcPct val="0"/>
              </a:spcAft>
              <a:defRPr sz="2800" b="1">
                <a:solidFill>
                  <a:schemeClr val="bg1"/>
                </a:solidFill>
                <a:latin typeface="Arial" charset="0"/>
              </a:defRPr>
            </a:lvl9pPr>
          </a:lstStyle>
          <a:p>
            <a:endParaRPr lang="en-GB" sz="2100" kern="0" dirty="0">
              <a:solidFill>
                <a:schemeClr val="accent1">
                  <a:lumMod val="50000"/>
                </a:schemeClr>
              </a:solidFill>
            </a:endParaRPr>
          </a:p>
        </p:txBody>
      </p:sp>
      <p:sp>
        <p:nvSpPr>
          <p:cNvPr id="28" name="Ovale 27"/>
          <p:cNvSpPr/>
          <p:nvPr/>
        </p:nvSpPr>
        <p:spPr bwMode="auto">
          <a:xfrm>
            <a:off x="4990467" y="1225153"/>
            <a:ext cx="1392494" cy="123921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solidFill>
                <a:schemeClr val="bg1"/>
              </a:solidFill>
              <a:latin typeface="Arial" charset="0"/>
            </a:endParaRPr>
          </a:p>
        </p:txBody>
      </p:sp>
      <p:sp>
        <p:nvSpPr>
          <p:cNvPr id="34" name="Ovale 33"/>
          <p:cNvSpPr/>
          <p:nvPr/>
        </p:nvSpPr>
        <p:spPr bwMode="auto">
          <a:xfrm>
            <a:off x="4788025" y="1430778"/>
            <a:ext cx="1574101" cy="88328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solidFill>
                <a:schemeClr val="bg1"/>
              </a:solidFill>
              <a:latin typeface="Arial" charset="0"/>
            </a:endParaRPr>
          </a:p>
        </p:txBody>
      </p:sp>
      <p:sp>
        <p:nvSpPr>
          <p:cNvPr id="35" name="Ovale 34"/>
          <p:cNvSpPr/>
          <p:nvPr/>
        </p:nvSpPr>
        <p:spPr bwMode="auto">
          <a:xfrm>
            <a:off x="5278673" y="998730"/>
            <a:ext cx="1723598" cy="43204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bodyPr>
          <a:lstStyle/>
          <a:p>
            <a:pPr fontAlgn="base">
              <a:spcBef>
                <a:spcPct val="0"/>
              </a:spcBef>
              <a:spcAft>
                <a:spcPct val="0"/>
              </a:spcAft>
            </a:pPr>
            <a:endParaRPr lang="en-GB" sz="2100" b="1">
              <a:ln w="38100">
                <a:solidFill>
                  <a:srgbClr val="FF0000"/>
                </a:solidFill>
              </a:ln>
              <a:solidFill>
                <a:schemeClr val="bg1"/>
              </a:solidFill>
              <a:latin typeface="Arial" charset="0"/>
            </a:endParaRPr>
          </a:p>
        </p:txBody>
      </p:sp>
      <p:pic>
        <p:nvPicPr>
          <p:cNvPr id="26" name="Picture 2" descr="http://ec.europa.eu/enterprise/policies/sustainable-business/media/photos/corporate-social-responsibility_multi-stakeholder-forum.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036277" y="1760275"/>
            <a:ext cx="1302374" cy="86261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1"/>
          <p:cNvSpPr txBox="1">
            <a:spLocks/>
          </p:cNvSpPr>
          <p:nvPr/>
        </p:nvSpPr>
        <p:spPr>
          <a:xfrm>
            <a:off x="2795125" y="2203561"/>
            <a:ext cx="2349878" cy="1577184"/>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lumMod val="75000"/>
                </a:schemeClr>
              </a:buClr>
              <a:buNone/>
            </a:pPr>
            <a:r>
              <a:rPr lang="en-GB" sz="2400" dirty="0">
                <a:solidFill>
                  <a:schemeClr val="accent2">
                    <a:lumMod val="60000"/>
                    <a:lumOff val="40000"/>
                  </a:schemeClr>
                </a:solidFill>
              </a:rPr>
              <a:t>Organisations</a:t>
            </a:r>
          </a:p>
          <a:p>
            <a:pPr>
              <a:buClr>
                <a:schemeClr val="accent3">
                  <a:lumMod val="75000"/>
                </a:schemeClr>
              </a:buClr>
              <a:buFont typeface="Wingdings 2" panose="05020102010507070707" pitchFamily="18" charset="2"/>
              <a:buChar char=""/>
            </a:pPr>
            <a:r>
              <a:rPr lang="en-GB" sz="1800" dirty="0"/>
              <a:t>Insight</a:t>
            </a:r>
          </a:p>
          <a:p>
            <a:pPr>
              <a:buClr>
                <a:schemeClr val="accent3">
                  <a:lumMod val="75000"/>
                </a:schemeClr>
              </a:buClr>
              <a:buFont typeface="Wingdings 2" panose="05020102010507070707" pitchFamily="18" charset="2"/>
              <a:buChar char=""/>
            </a:pPr>
            <a:r>
              <a:rPr lang="en-GB" sz="1800" dirty="0"/>
              <a:t>Adopt</a:t>
            </a:r>
          </a:p>
          <a:p>
            <a:pPr>
              <a:buClr>
                <a:schemeClr val="accent3">
                  <a:lumMod val="75000"/>
                </a:schemeClr>
              </a:buClr>
              <a:buFont typeface="Wingdings 2" panose="05020102010507070707" pitchFamily="18" charset="2"/>
              <a:buChar char=""/>
            </a:pPr>
            <a:r>
              <a:rPr lang="en-GB" sz="1800" dirty="0"/>
              <a:t>Drive</a:t>
            </a:r>
          </a:p>
        </p:txBody>
      </p:sp>
      <p:sp>
        <p:nvSpPr>
          <p:cNvPr id="13" name="Content Placeholder 21"/>
          <p:cNvSpPr txBox="1">
            <a:spLocks/>
          </p:cNvSpPr>
          <p:nvPr/>
        </p:nvSpPr>
        <p:spPr>
          <a:xfrm>
            <a:off x="4970489" y="2205148"/>
            <a:ext cx="3333173" cy="1601585"/>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accent3">
                  <a:lumMod val="75000"/>
                </a:schemeClr>
              </a:buClr>
              <a:buNone/>
            </a:pPr>
            <a:r>
              <a:rPr lang="en-GB" sz="2400" dirty="0">
                <a:solidFill>
                  <a:schemeClr val="accent6">
                    <a:lumMod val="75000"/>
                  </a:schemeClr>
                </a:solidFill>
              </a:rPr>
              <a:t>National level</a:t>
            </a:r>
          </a:p>
          <a:p>
            <a:pPr>
              <a:buFont typeface="Wingdings" panose="05000000000000000000" pitchFamily="2" charset="2"/>
              <a:buChar char="ü"/>
            </a:pPr>
            <a:r>
              <a:rPr lang="en-GB" sz="1800" dirty="0"/>
              <a:t>Coordination &amp; Knowledge Exchange, Strategy &amp; / or </a:t>
            </a:r>
            <a:r>
              <a:rPr lang="fr-FR" sz="1800" dirty="0" err="1"/>
              <a:t>Implementation</a:t>
            </a:r>
            <a:endParaRPr lang="en-GB" sz="1800" dirty="0"/>
          </a:p>
        </p:txBody>
      </p:sp>
      <p:sp>
        <p:nvSpPr>
          <p:cNvPr id="14" name="Content Placeholder 21"/>
          <p:cNvSpPr txBox="1">
            <a:spLocks/>
          </p:cNvSpPr>
          <p:nvPr/>
        </p:nvSpPr>
        <p:spPr>
          <a:xfrm>
            <a:off x="822960" y="3863049"/>
            <a:ext cx="1807285" cy="1568891"/>
          </a:xfrm>
          <a:prstGeom prst="rect">
            <a:avLst/>
          </a:prstGeom>
        </p:spPr>
        <p:style>
          <a:lnRef idx="3">
            <a:schemeClr val="lt1"/>
          </a:lnRef>
          <a:fillRef idx="1">
            <a:schemeClr val="accent5"/>
          </a:fillRef>
          <a:effectRef idx="1">
            <a:schemeClr val="accent5"/>
          </a:effectRef>
          <a:fontRef idx="minor">
            <a:schemeClr val="lt1"/>
          </a:fontRef>
        </p:style>
        <p:txBody>
          <a:bodyPr vert="horz" lIns="68580" tIns="34290" rIns="68580" bIns="34290" rtlCol="0">
            <a:normAutofit lnSpcReduction="10000"/>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800" i="1" dirty="0"/>
              <a:t>Members</a:t>
            </a:r>
          </a:p>
          <a:p>
            <a:pPr>
              <a:buClr>
                <a:schemeClr val="accent3">
                  <a:lumMod val="75000"/>
                </a:schemeClr>
              </a:buClr>
              <a:buFont typeface="Arial" panose="020B0604020202020204" pitchFamily="34" charset="0"/>
              <a:buChar char="•"/>
            </a:pPr>
            <a:r>
              <a:rPr lang="en-GB" sz="1800" i="1" dirty="0"/>
              <a:t>WGs-IGs-</a:t>
            </a:r>
            <a:r>
              <a:rPr lang="en-GB" sz="1800" i="1" dirty="0" err="1"/>
              <a:t>BoFs</a:t>
            </a:r>
            <a:endParaRPr lang="en-GB" sz="1800" i="1" dirty="0"/>
          </a:p>
          <a:p>
            <a:pPr>
              <a:buClr>
                <a:schemeClr val="accent3">
                  <a:lumMod val="75000"/>
                </a:schemeClr>
              </a:buClr>
              <a:buFont typeface="Arial" panose="020B0604020202020204" pitchFamily="34" charset="0"/>
              <a:buChar char="•"/>
            </a:pPr>
            <a:r>
              <a:rPr lang="en-GB" sz="1800" i="1" dirty="0"/>
              <a:t>Requests for Comments</a:t>
            </a:r>
          </a:p>
          <a:p>
            <a:pPr>
              <a:buClr>
                <a:schemeClr val="accent3">
                  <a:lumMod val="75000"/>
                </a:schemeClr>
              </a:buClr>
              <a:buFont typeface="Arial" panose="020B0604020202020204" pitchFamily="34" charset="0"/>
              <a:buChar char="•"/>
            </a:pPr>
            <a:r>
              <a:rPr lang="en-GB" sz="1800" i="1" dirty="0"/>
              <a:t>Plenaries</a:t>
            </a:r>
            <a:endParaRPr lang="en-GB" sz="1800" dirty="0"/>
          </a:p>
          <a:p>
            <a:pPr>
              <a:buClr>
                <a:schemeClr val="accent3">
                  <a:lumMod val="75000"/>
                </a:schemeClr>
              </a:buClr>
              <a:buFont typeface="Wingdings 2" panose="05020102010507070707" pitchFamily="18" charset="2"/>
              <a:buChar char=""/>
            </a:pPr>
            <a:endParaRPr lang="en-GB" sz="1800" dirty="0"/>
          </a:p>
        </p:txBody>
      </p:sp>
      <p:sp>
        <p:nvSpPr>
          <p:cNvPr id="16" name="Content Placeholder 21"/>
          <p:cNvSpPr txBox="1">
            <a:spLocks/>
          </p:cNvSpPr>
          <p:nvPr/>
        </p:nvSpPr>
        <p:spPr>
          <a:xfrm>
            <a:off x="2795125" y="3863049"/>
            <a:ext cx="1992900" cy="1568891"/>
          </a:xfrm>
          <a:prstGeom prst="rect">
            <a:avLst/>
          </a:prstGeom>
        </p:spPr>
        <p:style>
          <a:lnRef idx="3">
            <a:schemeClr val="lt1"/>
          </a:lnRef>
          <a:fillRef idx="1">
            <a:schemeClr val="accent1"/>
          </a:fillRef>
          <a:effectRef idx="1">
            <a:schemeClr val="accent1"/>
          </a:effectRef>
          <a:fontRef idx="minor">
            <a:schemeClr val="lt1"/>
          </a:fontRef>
        </p:style>
        <p:txBody>
          <a:bodyPr vert="horz" lIns="68580" tIns="34290" rIns="68580" bIns="34290" rtlCol="0">
            <a:normAutofit fontScale="92500" lnSpcReduction="20000"/>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800" i="1" dirty="0"/>
              <a:t>Member</a:t>
            </a:r>
          </a:p>
          <a:p>
            <a:pPr>
              <a:buClr>
                <a:schemeClr val="accent3">
                  <a:lumMod val="75000"/>
                </a:schemeClr>
              </a:buClr>
              <a:buFont typeface="Arial" panose="020B0604020202020204" pitchFamily="34" charset="0"/>
              <a:buChar char="•"/>
            </a:pPr>
            <a:r>
              <a:rPr lang="en-GB" sz="1800" i="1" dirty="0"/>
              <a:t>WGs-IGs-</a:t>
            </a:r>
            <a:r>
              <a:rPr lang="en-GB" sz="1800" i="1" dirty="0" err="1"/>
              <a:t>BoFs</a:t>
            </a:r>
            <a:endParaRPr lang="en-GB" sz="1800" i="1" dirty="0"/>
          </a:p>
          <a:p>
            <a:pPr>
              <a:buClr>
                <a:schemeClr val="accent3">
                  <a:lumMod val="75000"/>
                </a:schemeClr>
              </a:buClr>
              <a:buFont typeface="Arial" panose="020B0604020202020204" pitchFamily="34" charset="0"/>
              <a:buChar char="•"/>
            </a:pPr>
            <a:r>
              <a:rPr lang="en-GB" sz="1800" i="1" dirty="0" err="1"/>
              <a:t>RfCs</a:t>
            </a:r>
            <a:endParaRPr lang="en-GB" sz="1800" i="1" dirty="0"/>
          </a:p>
          <a:p>
            <a:pPr>
              <a:buClr>
                <a:schemeClr val="accent3">
                  <a:lumMod val="75000"/>
                </a:schemeClr>
              </a:buClr>
              <a:buFont typeface="Arial" panose="020B0604020202020204" pitchFamily="34" charset="0"/>
              <a:buChar char="•"/>
            </a:pPr>
            <a:r>
              <a:rPr lang="en-GB" sz="1800" i="1" dirty="0"/>
              <a:t>H2020 projects</a:t>
            </a:r>
          </a:p>
          <a:p>
            <a:pPr>
              <a:buClr>
                <a:schemeClr val="accent3">
                  <a:lumMod val="75000"/>
                </a:schemeClr>
              </a:buClr>
              <a:buFont typeface="Arial" panose="020B0604020202020204" pitchFamily="34" charset="0"/>
              <a:buChar char="•"/>
            </a:pPr>
            <a:r>
              <a:rPr lang="en-GB" sz="1800" b="1" i="1" dirty="0"/>
              <a:t>Adoption / Uptake</a:t>
            </a:r>
            <a:endParaRPr lang="en-GB" sz="1800" b="1" dirty="0"/>
          </a:p>
          <a:p>
            <a:pPr>
              <a:buClr>
                <a:schemeClr val="accent3">
                  <a:lumMod val="75000"/>
                </a:schemeClr>
              </a:buClr>
              <a:buFont typeface="Wingdings 2" panose="05020102010507070707" pitchFamily="18" charset="2"/>
              <a:buChar char=""/>
            </a:pPr>
            <a:endParaRPr lang="en-GB" sz="1800" dirty="0"/>
          </a:p>
        </p:txBody>
      </p:sp>
      <p:sp>
        <p:nvSpPr>
          <p:cNvPr id="17" name="Content Placeholder 21"/>
          <p:cNvSpPr txBox="1">
            <a:spLocks/>
          </p:cNvSpPr>
          <p:nvPr/>
        </p:nvSpPr>
        <p:spPr>
          <a:xfrm>
            <a:off x="4952906" y="3859485"/>
            <a:ext cx="2879283" cy="1572454"/>
          </a:xfrm>
          <a:prstGeom prst="rect">
            <a:avLst/>
          </a:prstGeom>
        </p:spPr>
        <p:style>
          <a:lnRef idx="3">
            <a:schemeClr val="lt1"/>
          </a:lnRef>
          <a:fillRef idx="1">
            <a:schemeClr val="accent6"/>
          </a:fillRef>
          <a:effectRef idx="1">
            <a:schemeClr val="accent6"/>
          </a:effectRef>
          <a:fontRef idx="minor">
            <a:schemeClr val="lt1"/>
          </a:fontRef>
        </p:style>
        <p:txBody>
          <a:bodyPr vert="horz" lIns="68580" tIns="34290" rIns="68580" bIns="34290" rtlCol="0">
            <a:normAutofit/>
          </a:bodyPr>
          <a:lstStyle>
            <a:lvl1pPr marL="342900" indent="-342900" algn="l" defTabSz="914400" rtl="0" eaLnBrk="1" latinLnBrk="0" hangingPunct="1">
              <a:spcBef>
                <a:spcPct val="20000"/>
              </a:spcBef>
              <a:buFontTx/>
              <a:buBlip>
                <a:blip r:embed="rId4"/>
              </a:buBlip>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Tx/>
              <a:buBlip>
                <a:blip r:embed="rId4"/>
              </a:buBlip>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Tx/>
              <a:buBlip>
                <a:blip r:embed="rId4"/>
              </a:buBlip>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Tx/>
              <a:buBlip>
                <a:blip r:embed="rId4"/>
              </a:buBlip>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accent3">
                  <a:lumMod val="75000"/>
                </a:schemeClr>
              </a:buClr>
              <a:buFont typeface="Arial" panose="020B0604020202020204" pitchFamily="34" charset="0"/>
              <a:buChar char="•"/>
            </a:pPr>
            <a:r>
              <a:rPr lang="en-GB" sz="1650" b="1" i="1" dirty="0"/>
              <a:t>Papers &amp; Events</a:t>
            </a:r>
          </a:p>
          <a:p>
            <a:pPr>
              <a:buClr>
                <a:schemeClr val="accent3">
                  <a:lumMod val="75000"/>
                </a:schemeClr>
              </a:buClr>
              <a:buFont typeface="Arial" panose="020B0604020202020204" pitchFamily="34" charset="0"/>
              <a:buChar char="•"/>
            </a:pPr>
            <a:r>
              <a:rPr lang="en-GB" sz="1650" b="1" i="1" dirty="0"/>
              <a:t>Meetings &amp; Fora</a:t>
            </a:r>
          </a:p>
          <a:p>
            <a:pPr>
              <a:buClr>
                <a:schemeClr val="accent3">
                  <a:lumMod val="75000"/>
                </a:schemeClr>
              </a:buClr>
              <a:buFont typeface="Arial" panose="020B0604020202020204" pitchFamily="34" charset="0"/>
              <a:buChar char="•"/>
            </a:pPr>
            <a:r>
              <a:rPr lang="en-GB" sz="1650" b="1" i="1" dirty="0"/>
              <a:t>Training &amp; Workshops</a:t>
            </a:r>
          </a:p>
          <a:p>
            <a:pPr>
              <a:buClr>
                <a:schemeClr val="accent3">
                  <a:lumMod val="75000"/>
                </a:schemeClr>
              </a:buClr>
              <a:buFont typeface="Arial" panose="020B0604020202020204" pitchFamily="34" charset="0"/>
              <a:buChar char="•"/>
            </a:pPr>
            <a:r>
              <a:rPr lang="en-GB" sz="1650" b="1" i="1" dirty="0"/>
              <a:t>Uptake pilots</a:t>
            </a:r>
          </a:p>
          <a:p>
            <a:pPr>
              <a:buClr>
                <a:schemeClr val="accent3">
                  <a:lumMod val="75000"/>
                </a:schemeClr>
              </a:buClr>
              <a:buFont typeface="Arial" panose="020B0604020202020204" pitchFamily="34" charset="0"/>
              <a:buChar char="•"/>
            </a:pPr>
            <a:endParaRPr lang="en-GB" sz="1800"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21" name="Rectangle 5"/>
          <p:cNvSpPr/>
          <p:nvPr/>
        </p:nvSpPr>
        <p:spPr>
          <a:xfrm>
            <a:off x="261058" y="6430876"/>
            <a:ext cx="3554691" cy="338554"/>
          </a:xfrm>
          <a:prstGeom prst="rect">
            <a:avLst/>
          </a:prstGeom>
        </p:spPr>
        <p:txBody>
          <a:bodyPr wrap="none">
            <a:spAutoFit/>
          </a:bodyPr>
          <a:lstStyle/>
          <a:p>
            <a:r>
              <a:rPr lang="en-GB" sz="1600" b="1" dirty="0">
                <a:solidFill>
                  <a:schemeClr val="bg1"/>
                </a:solidFill>
              </a:rPr>
              <a:t>www.rd-alliance.org/get-involved.html </a:t>
            </a:r>
          </a:p>
        </p:txBody>
      </p:sp>
      <p:sp>
        <p:nvSpPr>
          <p:cNvPr id="18"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3" name="Slide Number Placeholder 2"/>
          <p:cNvSpPr>
            <a:spLocks noGrp="1"/>
          </p:cNvSpPr>
          <p:nvPr>
            <p:ph type="sldNum" sz="quarter" idx="12"/>
          </p:nvPr>
        </p:nvSpPr>
        <p:spPr/>
        <p:txBody>
          <a:bodyPr/>
          <a:lstStyle/>
          <a:p>
            <a:fld id="{5C2C58C4-3789-4E0B-9A83-CA5475925250}" type="slidenum">
              <a:rPr lang="en-GB" smtClean="0"/>
              <a:pPr/>
              <a:t>5</a:t>
            </a:fld>
            <a:endParaRPr lang="en-GB"/>
          </a:p>
        </p:txBody>
      </p:sp>
    </p:spTree>
    <p:extLst>
      <p:ext uri="{BB962C8B-B14F-4D97-AF65-F5344CB8AC3E}">
        <p14:creationId xmlns:p14="http://schemas.microsoft.com/office/powerpoint/2010/main" val="239438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GB" dirty="0"/>
              <a:t>Why Join RDA?</a:t>
            </a:r>
          </a:p>
        </p:txBody>
      </p:sp>
      <p:sp>
        <p:nvSpPr>
          <p:cNvPr id="6" name="Content Placeholder 5"/>
          <p:cNvSpPr>
            <a:spLocks noGrp="1"/>
          </p:cNvSpPr>
          <p:nvPr>
            <p:ph sz="half" idx="1"/>
          </p:nvPr>
        </p:nvSpPr>
        <p:spPr>
          <a:xfrm>
            <a:off x="891540" y="1909661"/>
            <a:ext cx="3703320" cy="4284310"/>
          </a:xfrm>
        </p:spPr>
        <p:txBody>
          <a:bodyPr>
            <a:noAutofit/>
          </a:bodyPr>
          <a:lstStyle/>
          <a:p>
            <a:pPr marL="150876" lvl="1" indent="0">
              <a:buNone/>
            </a:pPr>
            <a:r>
              <a:rPr lang="en-US" b="1" dirty="0"/>
              <a:t>Individual RDA Member Benefits</a:t>
            </a:r>
            <a:br>
              <a:rPr lang="en-US" b="1" dirty="0"/>
            </a:br>
            <a:endParaRPr lang="en-US" b="1" i="1" dirty="0"/>
          </a:p>
          <a:p>
            <a:pPr lvl="2">
              <a:tabLst>
                <a:tab pos="342900" algn="l"/>
              </a:tabLst>
            </a:pPr>
            <a:r>
              <a:rPr lang="en-US" i="1" dirty="0"/>
              <a:t>Contribute to acceleration of data infrastructure development</a:t>
            </a:r>
          </a:p>
          <a:p>
            <a:pPr lvl="2">
              <a:tabLst>
                <a:tab pos="342900" algn="l"/>
              </a:tabLst>
            </a:pPr>
            <a:r>
              <a:rPr lang="en-US" i="1" dirty="0"/>
              <a:t>Work and share experiences with collaborators throughout the world</a:t>
            </a:r>
          </a:p>
          <a:p>
            <a:pPr lvl="2">
              <a:tabLst>
                <a:tab pos="342900" algn="l"/>
              </a:tabLst>
            </a:pPr>
            <a:r>
              <a:rPr lang="en-US" i="1" dirty="0"/>
              <a:t>Access to extraordinary network of colleagues with various levels of experience, perspectives and practices</a:t>
            </a:r>
          </a:p>
          <a:p>
            <a:pPr lvl="2">
              <a:tabLst>
                <a:tab pos="342900" algn="l"/>
              </a:tabLst>
            </a:pPr>
            <a:r>
              <a:rPr lang="en-US" i="1" dirty="0"/>
              <a:t>Gain greater expertise in data science regardless of whether one is a student, early or seasoned career professional</a:t>
            </a:r>
          </a:p>
          <a:p>
            <a:pPr lvl="2">
              <a:tabLst>
                <a:tab pos="342900" algn="l"/>
              </a:tabLst>
            </a:pPr>
            <a:r>
              <a:rPr lang="en-US" i="1" dirty="0"/>
              <a:t>Enhance the quality and effectiveness of personal work and activities</a:t>
            </a:r>
          </a:p>
          <a:p>
            <a:pPr lvl="2">
              <a:tabLst>
                <a:tab pos="342900" algn="l"/>
              </a:tabLst>
            </a:pPr>
            <a:r>
              <a:rPr lang="en-US" i="1" dirty="0"/>
              <a:t>Improve one’s competitive advantage professionally and positioning oneself for leadership within the broader research community</a:t>
            </a:r>
          </a:p>
        </p:txBody>
      </p:sp>
      <p:sp>
        <p:nvSpPr>
          <p:cNvPr id="7" name="Content Placeholder 6"/>
          <p:cNvSpPr>
            <a:spLocks noGrp="1"/>
          </p:cNvSpPr>
          <p:nvPr>
            <p:ph sz="half" idx="2"/>
          </p:nvPr>
        </p:nvSpPr>
        <p:spPr>
          <a:xfrm>
            <a:off x="4663440" y="1845735"/>
            <a:ext cx="3703320" cy="4348236"/>
          </a:xfrm>
        </p:spPr>
        <p:txBody>
          <a:bodyPr>
            <a:normAutofit fontScale="92500"/>
          </a:bodyPr>
          <a:lstStyle/>
          <a:p>
            <a:r>
              <a:rPr lang="en-US" b="1" dirty="0"/>
              <a:t>Organizational RDA Member Benefits</a:t>
            </a:r>
            <a:br>
              <a:rPr lang="en-US" b="1" dirty="0"/>
            </a:br>
            <a:endParaRPr lang="en-US" b="1" dirty="0"/>
          </a:p>
          <a:p>
            <a:pPr lvl="2">
              <a:tabLst>
                <a:tab pos="297656" algn="l"/>
              </a:tabLst>
            </a:pPr>
            <a:r>
              <a:rPr lang="en-US" i="1" dirty="0"/>
              <a:t>Provide an organizational perspective on the work of RDA and ability to influence RDA’s direction </a:t>
            </a:r>
          </a:p>
          <a:p>
            <a:pPr lvl="2">
              <a:tabLst>
                <a:tab pos="297656" algn="l"/>
              </a:tabLst>
            </a:pPr>
            <a:r>
              <a:rPr lang="en-US" i="1" dirty="0"/>
              <a:t>Assist in implementation of RDA Outputs</a:t>
            </a:r>
          </a:p>
          <a:p>
            <a:pPr lvl="2">
              <a:tabLst>
                <a:tab pos="297656" algn="l"/>
              </a:tabLst>
            </a:pPr>
            <a:r>
              <a:rPr lang="en-US" i="1" dirty="0"/>
              <a:t>Participate in all RDA Organizational Forums</a:t>
            </a:r>
          </a:p>
          <a:p>
            <a:pPr lvl="2">
              <a:tabLst>
                <a:tab pos="297656" algn="l"/>
              </a:tabLst>
            </a:pPr>
            <a:r>
              <a:rPr lang="en-US" i="1" dirty="0"/>
              <a:t>Receive regular updates on the work of the RDA</a:t>
            </a:r>
          </a:p>
          <a:p>
            <a:pPr lvl="2">
              <a:tabLst>
                <a:tab pos="297656" algn="l"/>
              </a:tabLst>
            </a:pPr>
            <a:r>
              <a:rPr lang="en-US" i="1" dirty="0"/>
              <a:t>Attend Organizational Assembly meetings and vote on proposed policies for consideration by the RDA Council and for members of the Organizational Advisory Board</a:t>
            </a:r>
          </a:p>
          <a:p>
            <a:pPr lvl="2">
              <a:tabLst>
                <a:tab pos="297656" algn="l"/>
              </a:tabLst>
            </a:pPr>
            <a:r>
              <a:rPr lang="en-US" i="1" dirty="0"/>
              <a:t>Provide advice to the Council through the Organizational Advisory Board</a:t>
            </a:r>
          </a:p>
          <a:p>
            <a:pPr lvl="2">
              <a:tabLst>
                <a:tab pos="297656" algn="l"/>
              </a:tabLst>
            </a:pPr>
            <a:r>
              <a:rPr lang="en-US" i="1" dirty="0"/>
              <a:t>Be recognized on the RDA Website and at RDA Meetings as a supporter of data interoperability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242" y="306901"/>
            <a:ext cx="1185324" cy="1319645"/>
          </a:xfrm>
          <a:prstGeom prst="rect">
            <a:avLst/>
          </a:prstGeom>
        </p:spPr>
      </p:pic>
      <p:sp>
        <p:nvSpPr>
          <p:cNvPr id="10" name="Rectangle 5"/>
          <p:cNvSpPr/>
          <p:nvPr/>
        </p:nvSpPr>
        <p:spPr>
          <a:xfrm>
            <a:off x="261058" y="6430876"/>
            <a:ext cx="3508204" cy="338554"/>
          </a:xfrm>
          <a:prstGeom prst="rect">
            <a:avLst/>
          </a:prstGeom>
        </p:spPr>
        <p:txBody>
          <a:bodyPr wrap="none">
            <a:spAutoFit/>
          </a:bodyPr>
          <a:lstStyle/>
          <a:p>
            <a:r>
              <a:rPr lang="en-GB" sz="1600" b="1" dirty="0">
                <a:solidFill>
                  <a:schemeClr val="bg1"/>
                </a:solidFill>
              </a:rPr>
              <a:t>www.rd-alliance.org/get-involved.html</a:t>
            </a:r>
          </a:p>
        </p:txBody>
      </p:sp>
      <p:sp>
        <p:nvSpPr>
          <p:cNvPr id="9"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pic>
        <p:nvPicPr>
          <p:cNvPr id="12"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267" y="378022"/>
            <a:ext cx="1691560" cy="1177401"/>
          </a:xfrm>
          <a:prstGeom prst="rect">
            <a:avLst/>
          </a:prstGeom>
        </p:spPr>
      </p:pic>
      <p:sp>
        <p:nvSpPr>
          <p:cNvPr id="3" name="Slide Number Placeholder 2"/>
          <p:cNvSpPr>
            <a:spLocks noGrp="1"/>
          </p:cNvSpPr>
          <p:nvPr>
            <p:ph type="sldNum" sz="quarter" idx="12"/>
          </p:nvPr>
        </p:nvSpPr>
        <p:spPr/>
        <p:txBody>
          <a:bodyPr/>
          <a:lstStyle/>
          <a:p>
            <a:fld id="{5C2C58C4-3789-4E0B-9A83-CA5475925250}" type="slidenum">
              <a:rPr lang="en-GB" smtClean="0"/>
              <a:pPr/>
              <a:t>6</a:t>
            </a:fld>
            <a:endParaRPr lang="en-GB"/>
          </a:p>
        </p:txBody>
      </p:sp>
    </p:spTree>
    <p:extLst>
      <p:ext uri="{BB962C8B-B14F-4D97-AF65-F5344CB8AC3E}">
        <p14:creationId xmlns:p14="http://schemas.microsoft.com/office/powerpoint/2010/main" val="88493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62994" y="3751036"/>
            <a:ext cx="4781005" cy="2551430"/>
          </a:xfrm>
          <a:prstGeom prst="rect">
            <a:avLst/>
          </a:prstGeom>
          <a:ln>
            <a:noFill/>
          </a:ln>
          <a:effectLst>
            <a:softEdge rad="112500"/>
          </a:effectLst>
        </p:spPr>
      </p:pic>
      <p:graphicFrame>
        <p:nvGraphicFramePr>
          <p:cNvPr id="11" name="Chart 1"/>
          <p:cNvGraphicFramePr>
            <a:graphicFrameLocks/>
          </p:cNvGraphicFramePr>
          <p:nvPr/>
        </p:nvGraphicFramePr>
        <p:xfrm>
          <a:off x="357158" y="3929042"/>
          <a:ext cx="3929090" cy="2928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Grafico 20"/>
          <p:cNvGraphicFramePr/>
          <p:nvPr>
            <p:extLst>
              <p:ext uri="{D42A27DB-BD31-4B8C-83A1-F6EECF244321}">
                <p14:modId xmlns:p14="http://schemas.microsoft.com/office/powerpoint/2010/main" val="2785405932"/>
              </p:ext>
            </p:extLst>
          </p:nvPr>
        </p:nvGraphicFramePr>
        <p:xfrm>
          <a:off x="242857" y="4136338"/>
          <a:ext cx="4258805" cy="2450221"/>
        </p:xfrm>
        <a:graphic>
          <a:graphicData uri="http://schemas.openxmlformats.org/drawingml/2006/chart">
            <c:chart xmlns:c="http://schemas.openxmlformats.org/drawingml/2006/chart" xmlns:r="http://schemas.openxmlformats.org/officeDocument/2006/relationships" r:id="rId4"/>
          </a:graphicData>
        </a:graphic>
      </p:graphicFrame>
      <p:sp>
        <p:nvSpPr>
          <p:cNvPr id="18438" name="CasellaDiTesto 6"/>
          <p:cNvSpPr txBox="1">
            <a:spLocks noChangeArrowheads="1"/>
          </p:cNvSpPr>
          <p:nvPr/>
        </p:nvSpPr>
        <p:spPr bwMode="auto">
          <a:xfrm>
            <a:off x="2557462" y="2950961"/>
            <a:ext cx="3800488" cy="369888"/>
          </a:xfrm>
          <a:prstGeom prst="rect">
            <a:avLst/>
          </a:prstGeom>
          <a:solidFill>
            <a:schemeClr val="accent6">
              <a:lumMod val="75000"/>
            </a:schemeClr>
          </a:solidFill>
          <a:ln>
            <a:solidFill>
              <a:schemeClr val="accent2"/>
            </a:solidFill>
          </a:ln>
        </p:spPr>
        <p:txBody>
          <a:bodyPr wrap="square">
            <a:spAutoFit/>
          </a:bodyPr>
          <a:lstStyle>
            <a:lvl1pPr>
              <a:defRPr sz="2800" b="1">
                <a:solidFill>
                  <a:schemeClr val="bg1"/>
                </a:solidFill>
                <a:latin typeface="Arial" panose="020B0604020202020204" pitchFamily="34" charset="0"/>
                <a:ea typeface="ＭＳ Ｐゴシック" pitchFamily="34" charset="-128"/>
              </a:defRPr>
            </a:lvl1pPr>
            <a:lvl2pPr marL="742950" indent="-285750">
              <a:defRPr sz="2800" b="1">
                <a:solidFill>
                  <a:schemeClr val="bg1"/>
                </a:solidFill>
                <a:latin typeface="Arial" panose="020B0604020202020204" pitchFamily="34" charset="0"/>
                <a:ea typeface="ＭＳ Ｐゴシック" pitchFamily="34" charset="-128"/>
              </a:defRPr>
            </a:lvl2pPr>
            <a:lvl3pPr marL="1143000" indent="-228600">
              <a:defRPr sz="2800" b="1">
                <a:solidFill>
                  <a:schemeClr val="bg1"/>
                </a:solidFill>
                <a:latin typeface="Arial" panose="020B0604020202020204" pitchFamily="34" charset="0"/>
                <a:ea typeface="ＭＳ Ｐゴシック" pitchFamily="34" charset="-128"/>
              </a:defRPr>
            </a:lvl3pPr>
            <a:lvl4pPr marL="1600200" indent="-228600">
              <a:defRPr sz="2800" b="1">
                <a:solidFill>
                  <a:schemeClr val="bg1"/>
                </a:solidFill>
                <a:latin typeface="Arial" panose="020B0604020202020204" pitchFamily="34" charset="0"/>
                <a:ea typeface="ＭＳ Ｐゴシック" pitchFamily="34" charset="-128"/>
              </a:defRPr>
            </a:lvl4pPr>
            <a:lvl5pPr marL="2057400" indent="-228600">
              <a:defRPr sz="2800" b="1">
                <a:solidFill>
                  <a:schemeClr val="bg1"/>
                </a:solidFill>
                <a:latin typeface="Arial" panose="020B0604020202020204" pitchFamily="34" charset="0"/>
                <a:ea typeface="ＭＳ Ｐゴシック"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itchFamily="34" charset="-128"/>
              </a:defRPr>
            </a:lvl9pPr>
          </a:lstStyle>
          <a:p>
            <a:pPr eaLnBrk="1" hangingPunct="1"/>
            <a:r>
              <a:rPr lang="it-IT" altLang="en-US" sz="1500" dirty="0">
                <a:solidFill>
                  <a:srgbClr val="002060"/>
                </a:solidFill>
              </a:rPr>
              <a:t>Total RDA Community </a:t>
            </a:r>
            <a:r>
              <a:rPr lang="it-IT" altLang="en-US" sz="1500" dirty="0" err="1">
                <a:solidFill>
                  <a:srgbClr val="002060"/>
                </a:solidFill>
              </a:rPr>
              <a:t>Members</a:t>
            </a:r>
            <a:r>
              <a:rPr lang="it-IT" altLang="en-US" sz="1500" dirty="0">
                <a:solidFill>
                  <a:srgbClr val="002060"/>
                </a:solidFill>
              </a:rPr>
              <a:t>: </a:t>
            </a:r>
            <a:r>
              <a:rPr lang="it-IT" altLang="en-US" sz="1800" dirty="0">
                <a:solidFill>
                  <a:srgbClr val="002060"/>
                </a:solidFill>
              </a:rPr>
              <a:t>4197</a:t>
            </a:r>
            <a:endParaRPr lang="it-IT" altLang="en-US" sz="1500" dirty="0">
              <a:solidFill>
                <a:srgbClr val="002060"/>
              </a:solidFill>
            </a:endParaRPr>
          </a:p>
        </p:txBody>
      </p:sp>
      <p:pic>
        <p:nvPicPr>
          <p:cNvPr id="18440" name="Immagine 8" descr="Worldwide Map.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463" y="2214563"/>
            <a:ext cx="239553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sellaDiTesto 9"/>
          <p:cNvSpPr txBox="1"/>
          <p:nvPr/>
        </p:nvSpPr>
        <p:spPr>
          <a:xfrm>
            <a:off x="7072313" y="1928813"/>
            <a:ext cx="1928812" cy="323850"/>
          </a:xfrm>
          <a:prstGeom prst="rect">
            <a:avLst/>
          </a:prstGeom>
          <a:noFill/>
        </p:spPr>
        <p:txBody>
          <a:bodyPr>
            <a:spAutoFit/>
          </a:bodyPr>
          <a:lstStyle/>
          <a:p>
            <a:pPr eaLnBrk="1" hangingPunct="1">
              <a:defRPr/>
            </a:pPr>
            <a:r>
              <a:rPr lang="it-IT" sz="1500" dirty="0" err="1">
                <a:solidFill>
                  <a:schemeClr val="tx1">
                    <a:lumMod val="75000"/>
                  </a:schemeClr>
                </a:solidFill>
                <a:latin typeface="Arial" charset="0"/>
              </a:rPr>
              <a:t>from</a:t>
            </a:r>
            <a:r>
              <a:rPr lang="it-IT" sz="1500" dirty="0">
                <a:solidFill>
                  <a:schemeClr val="tx1">
                    <a:lumMod val="75000"/>
                  </a:schemeClr>
                </a:solidFill>
                <a:latin typeface="Arial" charset="0"/>
              </a:rPr>
              <a:t> 111 </a:t>
            </a:r>
            <a:r>
              <a:rPr lang="it-IT" sz="1500" dirty="0" err="1">
                <a:solidFill>
                  <a:schemeClr val="tx1">
                    <a:lumMod val="75000"/>
                  </a:schemeClr>
                </a:solidFill>
                <a:latin typeface="Arial" charset="0"/>
              </a:rPr>
              <a:t>countries</a:t>
            </a:r>
            <a:endParaRPr lang="en-GB" sz="1500" dirty="0">
              <a:latin typeface="Arial" charset="0"/>
            </a:endParaRPr>
          </a:p>
        </p:txBody>
      </p:sp>
      <p:sp>
        <p:nvSpPr>
          <p:cNvPr id="12" name="Titolo 2"/>
          <p:cNvSpPr txBox="1">
            <a:spLocks/>
          </p:cNvSpPr>
          <p:nvPr/>
        </p:nvSpPr>
        <p:spPr>
          <a:xfrm>
            <a:off x="3204907" y="706017"/>
            <a:ext cx="5516370" cy="857250"/>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it-IT" sz="4400" dirty="0"/>
              <a:t>Who is RDA?</a:t>
            </a:r>
          </a:p>
        </p:txBody>
      </p:sp>
      <p:graphicFrame>
        <p:nvGraphicFramePr>
          <p:cNvPr id="14" name="Table 13"/>
          <p:cNvGraphicFramePr>
            <a:graphicFrameLocks noGrp="1"/>
          </p:cNvGraphicFramePr>
          <p:nvPr>
            <p:extLst>
              <p:ext uri="{D42A27DB-BD31-4B8C-83A1-F6EECF244321}">
                <p14:modId xmlns:p14="http://schemas.microsoft.com/office/powerpoint/2010/main" val="1680617684"/>
              </p:ext>
            </p:extLst>
          </p:nvPr>
        </p:nvGraphicFramePr>
        <p:xfrm>
          <a:off x="0" y="-79"/>
          <a:ext cx="3108960" cy="2224051"/>
        </p:xfrm>
        <a:graphic>
          <a:graphicData uri="http://schemas.openxmlformats.org/drawingml/2006/table">
            <a:tbl>
              <a:tblPr>
                <a:tableStyleId>{327F97BB-C833-4FB7-BDE5-3F7075034690}</a:tableStyleId>
              </a:tblPr>
              <a:tblGrid>
                <a:gridCol w="2169653">
                  <a:extLst>
                    <a:ext uri="{9D8B030D-6E8A-4147-A177-3AD203B41FA5}">
                      <a16:colId xmlns:a16="http://schemas.microsoft.com/office/drawing/2014/main" val="20000"/>
                    </a:ext>
                  </a:extLst>
                </a:gridCol>
                <a:gridCol w="939307">
                  <a:extLst>
                    <a:ext uri="{9D8B030D-6E8A-4147-A177-3AD203B41FA5}">
                      <a16:colId xmlns:a16="http://schemas.microsoft.com/office/drawing/2014/main" val="20001"/>
                    </a:ext>
                  </a:extLst>
                </a:gridCol>
              </a:tblGrid>
              <a:tr h="343497">
                <a:tc>
                  <a:txBody>
                    <a:bodyPr/>
                    <a:lstStyle/>
                    <a:p>
                      <a:pPr algn="ctr" fontAlgn="b"/>
                      <a:r>
                        <a:rPr lang="en-GB" sz="1200" b="1" u="none" strike="noStrike" dirty="0">
                          <a:solidFill>
                            <a:srgbClr val="002060"/>
                          </a:solidFill>
                          <a:effectLst/>
                        </a:rPr>
                        <a:t>Type</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ctr" fontAlgn="b"/>
                      <a:r>
                        <a:rPr lang="en-GB" sz="1200" b="1" u="none" strike="noStrike" dirty="0">
                          <a:solidFill>
                            <a:srgbClr val="002060"/>
                          </a:solidFill>
                          <a:effectLst/>
                        </a:rPr>
                        <a:t>Members</a:t>
                      </a:r>
                      <a:br>
                        <a:rPr lang="en-GB" sz="1200" b="1" u="none" strike="noStrike" dirty="0">
                          <a:solidFill>
                            <a:srgbClr val="002060"/>
                          </a:solidFill>
                          <a:effectLst/>
                        </a:rPr>
                      </a:br>
                      <a:r>
                        <a:rPr lang="en-GB" sz="1200" b="1" u="none" strike="noStrike" dirty="0">
                          <a:solidFill>
                            <a:srgbClr val="002060"/>
                          </a:solidFill>
                          <a:effectLst/>
                        </a:rPr>
                        <a:t>(July 2016)</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05683">
                <a:tc>
                  <a:txBody>
                    <a:bodyPr/>
                    <a:lstStyle/>
                    <a:p>
                      <a:pPr algn="l" fontAlgn="b"/>
                      <a:r>
                        <a:rPr lang="en-GB" sz="1200" b="1" u="none" strike="noStrike" dirty="0">
                          <a:solidFill>
                            <a:srgbClr val="002060"/>
                          </a:solidFill>
                          <a:effectLst/>
                        </a:rPr>
                        <a:t>Press &amp; Media</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27</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05683">
                <a:tc>
                  <a:txBody>
                    <a:bodyPr/>
                    <a:lstStyle/>
                    <a:p>
                      <a:pPr algn="l" fontAlgn="b"/>
                      <a:r>
                        <a:rPr lang="en-GB" sz="1200" b="1" u="none" strike="noStrike">
                          <a:solidFill>
                            <a:srgbClr val="002060"/>
                          </a:solidFill>
                          <a:effectLst/>
                        </a:rPr>
                        <a:t>Policy/Funding Agency</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it-IT" sz="1200" b="1" i="0" u="none" strike="noStrike" dirty="0">
                          <a:solidFill>
                            <a:srgbClr val="002060"/>
                          </a:solidFill>
                          <a:effectLst/>
                          <a:latin typeface="Calibri" panose="020F0502020204030204" pitchFamily="34" charset="0"/>
                        </a:rPr>
                        <a:t>62</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205683">
                <a:tc>
                  <a:txBody>
                    <a:bodyPr/>
                    <a:lstStyle/>
                    <a:p>
                      <a:pPr algn="l" fontAlgn="b"/>
                      <a:r>
                        <a:rPr lang="en-GB" sz="1200" b="1" u="none" strike="noStrike">
                          <a:solidFill>
                            <a:srgbClr val="002060"/>
                          </a:solidFill>
                          <a:effectLst/>
                        </a:rPr>
                        <a:t>Large Enterprise</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it-IT" sz="1200" b="1" i="0" u="none" strike="noStrike" dirty="0">
                          <a:solidFill>
                            <a:srgbClr val="002060"/>
                          </a:solidFill>
                          <a:effectLst/>
                          <a:latin typeface="+mn-lt"/>
                        </a:rPr>
                        <a:t>94</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205683">
                <a:tc>
                  <a:txBody>
                    <a:bodyPr/>
                    <a:lstStyle/>
                    <a:p>
                      <a:pPr algn="l" fontAlgn="b"/>
                      <a:r>
                        <a:rPr lang="en-GB" sz="1200" b="1" u="none" strike="noStrike" dirty="0">
                          <a:solidFill>
                            <a:srgbClr val="002060"/>
                          </a:solidFill>
                          <a:effectLst/>
                        </a:rPr>
                        <a:t>IT Consultancy/Development</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134</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205683">
                <a:tc>
                  <a:txBody>
                    <a:bodyPr/>
                    <a:lstStyle/>
                    <a:p>
                      <a:pPr algn="l" fontAlgn="b"/>
                      <a:r>
                        <a:rPr lang="en-GB" sz="1200" b="1" u="none" strike="noStrike">
                          <a:solidFill>
                            <a:srgbClr val="002060"/>
                          </a:solidFill>
                          <a:effectLst/>
                        </a:rPr>
                        <a:t>Small and Medium Enterprise</a:t>
                      </a:r>
                      <a:endParaRPr lang="en-GB" sz="1200" b="1" i="0" u="none" strike="noStrike">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240</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205683">
                <a:tc>
                  <a:txBody>
                    <a:bodyPr/>
                    <a:lstStyle/>
                    <a:p>
                      <a:pPr algn="l" fontAlgn="b"/>
                      <a:r>
                        <a:rPr lang="en-GB" sz="1200" b="1" u="none" strike="noStrike" dirty="0">
                          <a:solidFill>
                            <a:srgbClr val="002060"/>
                          </a:solidFill>
                          <a:effectLst/>
                        </a:rPr>
                        <a:t>Other</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228</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205683">
                <a:tc>
                  <a:txBody>
                    <a:bodyPr/>
                    <a:lstStyle/>
                    <a:p>
                      <a:pPr algn="l" fontAlgn="b"/>
                      <a:r>
                        <a:rPr lang="en-GB" sz="1200" b="1" u="none" strike="noStrike" dirty="0">
                          <a:solidFill>
                            <a:srgbClr val="002060"/>
                          </a:solidFill>
                          <a:effectLst/>
                        </a:rPr>
                        <a:t>Government/Public Services</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657</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205683">
                <a:tc>
                  <a:txBody>
                    <a:bodyPr/>
                    <a:lstStyle/>
                    <a:p>
                      <a:pPr algn="l" fontAlgn="b"/>
                      <a:r>
                        <a:rPr lang="en-GB" sz="1200" b="1" u="none" strike="noStrike" dirty="0">
                          <a:solidFill>
                            <a:srgbClr val="002060"/>
                          </a:solidFill>
                          <a:effectLst/>
                        </a:rPr>
                        <a:t>Academia/Research</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2755</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205683">
                <a:tc>
                  <a:txBody>
                    <a:bodyPr/>
                    <a:lstStyle/>
                    <a:p>
                      <a:pPr algn="l" fontAlgn="b"/>
                      <a:r>
                        <a:rPr lang="en-GB" sz="1200" b="1" u="none" strike="noStrike" dirty="0">
                          <a:solidFill>
                            <a:srgbClr val="002060"/>
                          </a:solidFill>
                          <a:effectLst/>
                        </a:rPr>
                        <a:t>TOTAL</a:t>
                      </a:r>
                      <a:endParaRPr lang="en-GB" sz="1200" b="1" i="0" u="none" strike="noStrike" dirty="0">
                        <a:solidFill>
                          <a:srgbClr val="002060"/>
                        </a:solidFill>
                        <a:effectLst/>
                        <a:latin typeface="Calibri" panose="020F0502020204030204" pitchFamily="34" charset="0"/>
                      </a:endParaRPr>
                    </a:p>
                  </a:txBody>
                  <a:tcPr marL="7144" marR="7144" marT="7144" marB="0" anchor="b"/>
                </a:tc>
                <a:tc>
                  <a:txBody>
                    <a:bodyPr/>
                    <a:lstStyle/>
                    <a:p>
                      <a:pPr algn="r" fontAlgn="b"/>
                      <a:r>
                        <a:rPr lang="en-GB" sz="1200" b="1" u="none" strike="noStrike" dirty="0">
                          <a:solidFill>
                            <a:srgbClr val="002060"/>
                          </a:solidFill>
                          <a:effectLst/>
                        </a:rPr>
                        <a:t>4197</a:t>
                      </a:r>
                      <a:endParaRPr lang="en-GB" sz="1200" b="1" i="0" u="none" strike="noStrike" dirty="0">
                        <a:solidFill>
                          <a:srgbClr val="00206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bl>
          </a:graphicData>
        </a:graphic>
      </p:graphicFrame>
      <p:sp>
        <p:nvSpPr>
          <p:cNvPr id="17" name="Rectangle 5"/>
          <p:cNvSpPr/>
          <p:nvPr/>
        </p:nvSpPr>
        <p:spPr>
          <a:xfrm>
            <a:off x="261058" y="6430876"/>
            <a:ext cx="2853795" cy="338554"/>
          </a:xfrm>
          <a:prstGeom prst="rect">
            <a:avLst/>
          </a:prstGeom>
        </p:spPr>
        <p:txBody>
          <a:bodyPr wrap="none">
            <a:spAutoFit/>
          </a:bodyPr>
          <a:lstStyle/>
          <a:p>
            <a:r>
              <a:rPr lang="en-GB" sz="1600" b="1" dirty="0">
                <a:solidFill>
                  <a:schemeClr val="bg1"/>
                </a:solidFill>
              </a:rPr>
              <a:t>www.rd-alliance.org/about-rda</a:t>
            </a:r>
          </a:p>
        </p:txBody>
      </p:sp>
      <p:graphicFrame>
        <p:nvGraphicFramePr>
          <p:cNvPr id="16" name="Grafico 15"/>
          <p:cNvGraphicFramePr/>
          <p:nvPr/>
        </p:nvGraphicFramePr>
        <p:xfrm>
          <a:off x="0" y="1465985"/>
          <a:ext cx="5643153" cy="2670354"/>
        </p:xfrm>
        <a:graphic>
          <a:graphicData uri="http://schemas.openxmlformats.org/drawingml/2006/chart">
            <c:chart xmlns:c="http://schemas.openxmlformats.org/drawingml/2006/chart" xmlns:r="http://schemas.openxmlformats.org/officeDocument/2006/relationships" r:id="rId6"/>
          </a:graphicData>
        </a:graphic>
      </p:graphicFrame>
      <p:sp>
        <p:nvSpPr>
          <p:cNvPr id="13"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2" name="Slide Number Placeholder 1"/>
          <p:cNvSpPr>
            <a:spLocks noGrp="1"/>
          </p:cNvSpPr>
          <p:nvPr>
            <p:ph type="sldNum" sz="quarter" idx="12"/>
          </p:nvPr>
        </p:nvSpPr>
        <p:spPr/>
        <p:txBody>
          <a:bodyPr/>
          <a:lstStyle/>
          <a:p>
            <a:fld id="{5C2C58C4-3789-4E0B-9A83-CA5475925250}" type="slidenum">
              <a:rPr lang="en-GB" smtClean="0"/>
              <a:pPr/>
              <a:t>7</a:t>
            </a:fld>
            <a:endParaRPr lang="en-GB"/>
          </a:p>
        </p:txBody>
      </p:sp>
    </p:spTree>
    <p:extLst>
      <p:ext uri="{BB962C8B-B14F-4D97-AF65-F5344CB8AC3E}">
        <p14:creationId xmlns:p14="http://schemas.microsoft.com/office/powerpoint/2010/main" val="621206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85" y="461113"/>
            <a:ext cx="1177241" cy="769296"/>
          </a:xfrm>
          <a:prstGeom prst="rect">
            <a:avLst/>
          </a:prstGeom>
        </p:spPr>
      </p:pic>
      <p:sp>
        <p:nvSpPr>
          <p:cNvPr id="75" name="Rettangolo 5"/>
          <p:cNvSpPr>
            <a:spLocks noChangeArrowheads="1"/>
          </p:cNvSpPr>
          <p:nvPr/>
        </p:nvSpPr>
        <p:spPr bwMode="auto">
          <a:xfrm>
            <a:off x="96524" y="1318994"/>
            <a:ext cx="1641339" cy="1123712"/>
          </a:xfrm>
          <a:prstGeom prst="round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41 RDA Organisational &amp; 6 Affiliate Members </a:t>
            </a:r>
          </a:p>
        </p:txBody>
      </p:sp>
      <p:pic>
        <p:nvPicPr>
          <p:cNvPr id="76" name="Segnaposto contenuto 34" descr="CASRAI.jpg"/>
          <p:cNvPicPr>
            <a:picLocks noGrp="1" noChangeAspect="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bwMode="auto">
          <a:xfrm>
            <a:off x="0" y="4627563"/>
            <a:ext cx="1243013"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le 1"/>
          <p:cNvSpPr>
            <a:spLocks noGrp="1"/>
          </p:cNvSpPr>
          <p:nvPr>
            <p:ph type="title" idx="4294967295"/>
          </p:nvPr>
        </p:nvSpPr>
        <p:spPr>
          <a:xfrm>
            <a:off x="1504950" y="165100"/>
            <a:ext cx="7639050" cy="1012301"/>
          </a:xfrm>
        </p:spPr>
        <p:txBody>
          <a:bodyPr>
            <a:normAutofit/>
          </a:bodyPr>
          <a:lstStyle/>
          <a:p>
            <a:pPr algn="r"/>
            <a:r>
              <a:rPr lang="en-GB" sz="4000" dirty="0"/>
              <a:t>Organisational &amp; Affiliate Members</a:t>
            </a:r>
          </a:p>
        </p:txBody>
      </p:sp>
      <p:pic>
        <p:nvPicPr>
          <p:cNvPr id="77" name="Immagine 35" descr="CODAT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47612" y="3960450"/>
            <a:ext cx="988755" cy="6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Immagine 36" descr="DataCite_log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119" y="5021667"/>
            <a:ext cx="632342" cy="62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Immagine 38" descr="World Data System-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4565" y="5091630"/>
            <a:ext cx="756047"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Rettangolo 5"/>
          <p:cNvSpPr>
            <a:spLocks noChangeArrowheads="1"/>
          </p:cNvSpPr>
          <p:nvPr/>
        </p:nvSpPr>
        <p:spPr bwMode="auto">
          <a:xfrm>
            <a:off x="10465" y="2505333"/>
            <a:ext cx="1842805" cy="3726716"/>
          </a:xfrm>
          <a:prstGeom prst="roundRect">
            <a:avLst/>
          </a:prstGeom>
          <a:solidFill>
            <a:schemeClr val="bg1"/>
          </a:solidFill>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2800" b="1">
                <a:solidFill>
                  <a:schemeClr val="bg1"/>
                </a:solidFill>
                <a:latin typeface="Arial" panose="020B0604020202020204" pitchFamily="34" charset="0"/>
                <a:ea typeface="ＭＳ Ｐゴシック" panose="020B0600070205080204" pitchFamily="34" charset="-128"/>
              </a:defRPr>
            </a:lvl1pPr>
            <a:lvl2pPr marL="742950" indent="-285750" eaLnBrk="0" hangingPunct="0">
              <a:defRPr sz="2800" b="1">
                <a:solidFill>
                  <a:schemeClr val="bg1"/>
                </a:solidFill>
                <a:latin typeface="Arial" panose="020B0604020202020204" pitchFamily="34" charset="0"/>
                <a:ea typeface="ＭＳ Ｐゴシック" panose="020B0600070205080204" pitchFamily="34" charset="-128"/>
              </a:defRPr>
            </a:lvl2pPr>
            <a:lvl3pPr marL="1143000" indent="-228600" eaLnBrk="0" hangingPunct="0">
              <a:defRPr sz="2800" b="1">
                <a:solidFill>
                  <a:schemeClr val="bg1"/>
                </a:solidFill>
                <a:latin typeface="Arial" panose="020B0604020202020204" pitchFamily="34" charset="0"/>
                <a:ea typeface="ＭＳ Ｐゴシック" panose="020B0600070205080204" pitchFamily="34" charset="-128"/>
              </a:defRPr>
            </a:lvl3pPr>
            <a:lvl4pPr marL="1600200" indent="-228600" eaLnBrk="0" hangingPunct="0">
              <a:defRPr sz="2800" b="1">
                <a:solidFill>
                  <a:schemeClr val="bg1"/>
                </a:solidFill>
                <a:latin typeface="Arial" panose="020B0604020202020204" pitchFamily="34" charset="0"/>
                <a:ea typeface="ＭＳ Ｐゴシック" panose="020B0600070205080204" pitchFamily="34" charset="-128"/>
              </a:defRPr>
            </a:lvl4pPr>
            <a:lvl5pPr marL="2057400" indent="-228600" eaLnBrk="0" hangingPunct="0">
              <a:defRPr sz="28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800" b="1">
                <a:solidFill>
                  <a:schemeClr val="bg1"/>
                </a:solidFill>
                <a:latin typeface="Arial" panose="020B0604020202020204" pitchFamily="34" charset="0"/>
                <a:ea typeface="ＭＳ Ｐゴシック" panose="020B0600070205080204" pitchFamily="34" charset="-128"/>
              </a:defRPr>
            </a:lvl9pPr>
          </a:lstStyle>
          <a:p>
            <a:pPr eaLnBrk="1" hangingPunct="1">
              <a:defRPr/>
            </a:pPr>
            <a:r>
              <a:rPr lang="en-GB" altLang="en-US" sz="1500" dirty="0">
                <a:solidFill>
                  <a:schemeClr val="tx1"/>
                </a:solidFill>
              </a:rPr>
              <a:t>RDA Affiliate Members </a:t>
            </a: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a:p>
            <a:pPr eaLnBrk="1" hangingPunct="1">
              <a:defRPr/>
            </a:pPr>
            <a:endParaRPr lang="en-GB" altLang="en-US" sz="1500" dirty="0">
              <a:solidFill>
                <a:schemeClr val="tx1"/>
              </a:solidFill>
            </a:endParaRPr>
          </a:p>
        </p:txBody>
      </p:sp>
      <p:pic>
        <p:nvPicPr>
          <p:cNvPr id="79" name="Immagine 37" descr="ORCID_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01" y="5214660"/>
            <a:ext cx="911171" cy="43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Segnaposto contenuto 34" descr="CASRAI.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97" y="3238958"/>
            <a:ext cx="1243012" cy="3595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Immagine 35" descr="CODATA.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4565" y="3765643"/>
            <a:ext cx="988755" cy="68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Immagine 36" descr="DataCite_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30956" y="3730811"/>
            <a:ext cx="701436" cy="69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Immagine 38" descr="World Data System-Log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65771" y="5219576"/>
            <a:ext cx="829911" cy="82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 name="Title 4"/>
          <p:cNvSpPr txBox="1">
            <a:spLocks/>
          </p:cNvSpPr>
          <p:nvPr/>
        </p:nvSpPr>
        <p:spPr bwMode="auto">
          <a:xfrm>
            <a:off x="1456264" y="6413784"/>
            <a:ext cx="6455503" cy="3416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600" b="1" dirty="0">
                <a:solidFill>
                  <a:schemeClr val="bg1"/>
                </a:solidFill>
                <a:ea typeface="ＭＳ Ｐゴシック" pitchFamily="34" charset="-128"/>
              </a:rPr>
              <a:t>www.rd-alliance.org/organisation/rda-organisation-affiliate-members.html</a:t>
            </a:r>
          </a:p>
        </p:txBody>
      </p:sp>
      <p:pic>
        <p:nvPicPr>
          <p:cNvPr id="23" name="Picture 2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837320" y="4088995"/>
            <a:ext cx="835994" cy="65661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7" name="Picture 16"/>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201997" y="4724063"/>
            <a:ext cx="992717" cy="661812"/>
          </a:xfrm>
          <a:prstGeom prst="rect">
            <a:avLst/>
          </a:prstGeom>
          <a:ln>
            <a:noFill/>
          </a:ln>
        </p:spPr>
      </p:pic>
      <p:pic>
        <p:nvPicPr>
          <p:cNvPr id="41" name="Picture 40"/>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550526" y="1450618"/>
            <a:ext cx="1596900" cy="515571"/>
          </a:xfrm>
          <a:prstGeom prst="rect">
            <a:avLst/>
          </a:prstGeom>
        </p:spPr>
      </p:pic>
      <p:pic>
        <p:nvPicPr>
          <p:cNvPr id="12" name="Picture 11"/>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123207" y="5507872"/>
            <a:ext cx="638002" cy="63800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3" name="Picture 1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27908" y="5469653"/>
            <a:ext cx="694411" cy="65528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29551" y="5567610"/>
            <a:ext cx="2021439" cy="54159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51777" y="5575616"/>
            <a:ext cx="1068292" cy="52127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39960" y="4809960"/>
            <a:ext cx="2090969" cy="63959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8" name="Picture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02494" y="4846645"/>
            <a:ext cx="941915" cy="45048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6689862" y="4363049"/>
            <a:ext cx="2412278" cy="216908"/>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1943887" y="4838020"/>
            <a:ext cx="1184873" cy="54109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5941827" y="4130330"/>
            <a:ext cx="676600" cy="45716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3730156" y="4035669"/>
            <a:ext cx="646876" cy="63010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4" name="Picture 2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30172" y="4086126"/>
            <a:ext cx="893093" cy="5358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8" name="Picture 2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84235" y="3480693"/>
            <a:ext cx="1036189" cy="62521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29" name="Picture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443096" y="3442166"/>
            <a:ext cx="457200" cy="5214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1" name="Picture 30"/>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60604" y="3517299"/>
            <a:ext cx="1435894" cy="39290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2" name="Picture 31"/>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1988510" y="3424924"/>
            <a:ext cx="794082" cy="482515"/>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3" name="Picture 32"/>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2830781" y="3296735"/>
            <a:ext cx="744410" cy="7345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4" name="Picture 3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582207" y="2608633"/>
            <a:ext cx="662166" cy="73288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5" name="Picture 34"/>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5177690" y="2788512"/>
            <a:ext cx="1140197" cy="54159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6" name="Picture 3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012794" y="2805728"/>
            <a:ext cx="1428750" cy="438150"/>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9" name="Picture 3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5941695" y="2113413"/>
            <a:ext cx="3145186" cy="568162"/>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2" name="Picture 41"/>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3598019" y="1453427"/>
            <a:ext cx="1030893" cy="496356"/>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3" name="Picture 42"/>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91680" y="1505240"/>
            <a:ext cx="442761" cy="44276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4" name="Picture 4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930719" y="1477542"/>
            <a:ext cx="1084630" cy="498929"/>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45" name="Picture 4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4639804" y="1401067"/>
            <a:ext cx="690086" cy="58785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3" name="Picture 2"/>
          <p:cNvPicPr>
            <a:picLocks noChangeAspect="1"/>
          </p:cNvPicPr>
          <p:nvPr/>
        </p:nvPicPr>
        <p:blipFill>
          <a:blip r:embed="rId36" cstate="print"/>
          <a:stretch>
            <a:fillRect/>
          </a:stretch>
        </p:blipFill>
        <p:spPr>
          <a:xfrm>
            <a:off x="1921127" y="2090481"/>
            <a:ext cx="1392360" cy="565015"/>
          </a:xfrm>
          <a:prstGeom prst="rect">
            <a:avLst/>
          </a:prstGeom>
        </p:spPr>
      </p:pic>
      <p:pic>
        <p:nvPicPr>
          <p:cNvPr id="38" name="Picture 3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227908" y="2072433"/>
            <a:ext cx="722205" cy="583064"/>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7" name="Picture 6"/>
          <p:cNvPicPr>
            <a:picLocks noChangeAspect="1"/>
          </p:cNvPicPr>
          <p:nvPr/>
        </p:nvPicPr>
        <p:blipFill>
          <a:blip r:embed="rId38" cstate="print"/>
          <a:stretch>
            <a:fillRect/>
          </a:stretch>
        </p:blipFill>
        <p:spPr>
          <a:xfrm>
            <a:off x="3684657" y="3434673"/>
            <a:ext cx="945686" cy="478879"/>
          </a:xfrm>
          <a:prstGeom prst="rect">
            <a:avLst/>
          </a:prstGeom>
        </p:spPr>
      </p:pic>
      <p:pic>
        <p:nvPicPr>
          <p:cNvPr id="9" name="Picture 8"/>
          <p:cNvPicPr>
            <a:picLocks noChangeAspect="1"/>
          </p:cNvPicPr>
          <p:nvPr/>
        </p:nvPicPr>
        <p:blipFill>
          <a:blip r:embed="rId39" cstate="print"/>
          <a:stretch>
            <a:fillRect/>
          </a:stretch>
        </p:blipFill>
        <p:spPr>
          <a:xfrm>
            <a:off x="5321653" y="4750255"/>
            <a:ext cx="1513008" cy="631806"/>
          </a:xfrm>
          <a:prstGeom prst="rect">
            <a:avLst/>
          </a:prstGeom>
        </p:spPr>
      </p:pic>
      <p:pic>
        <p:nvPicPr>
          <p:cNvPr id="10" name="Picture 9"/>
          <p:cNvPicPr>
            <a:picLocks noChangeAspect="1"/>
          </p:cNvPicPr>
          <p:nvPr/>
        </p:nvPicPr>
        <p:blipFill>
          <a:blip r:embed="rId40" cstate="print"/>
          <a:stretch>
            <a:fillRect/>
          </a:stretch>
        </p:blipFill>
        <p:spPr>
          <a:xfrm>
            <a:off x="6981092" y="5567045"/>
            <a:ext cx="1930794" cy="590595"/>
          </a:xfrm>
          <a:prstGeom prst="rect">
            <a:avLst/>
          </a:prstGeom>
        </p:spPr>
      </p:pic>
      <p:pic>
        <p:nvPicPr>
          <p:cNvPr id="5" name="Picture 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415695" y="2093183"/>
            <a:ext cx="1654168" cy="661667"/>
          </a:xfrm>
          <a:prstGeom prst="rect">
            <a:avLst/>
          </a:prstGeom>
        </p:spPr>
      </p:pic>
      <p:pic>
        <p:nvPicPr>
          <p:cNvPr id="37" name="Picture 36"/>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a:xfrm>
            <a:off x="8181113" y="2141694"/>
            <a:ext cx="931933" cy="592033"/>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30" name="Picture 6" descr="DataONE"/>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618369" y="2861989"/>
            <a:ext cx="1285691" cy="3947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x-Planck-Gesellschaft - Max Planck Computing &amp; Data Facility"/>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450404" y="4136078"/>
            <a:ext cx="13906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74091" y="1542888"/>
            <a:ext cx="1231678" cy="301077"/>
          </a:xfrm>
          <a:prstGeom prst="rect">
            <a:avLst/>
          </a:prstGeom>
        </p:spPr>
      </p:pic>
      <p:pic>
        <p:nvPicPr>
          <p:cNvPr id="4" name="Picture 3"/>
          <p:cNvPicPr>
            <a:picLocks noChangeAspect="1"/>
          </p:cNvPicPr>
          <p:nvPr/>
        </p:nvPicPr>
        <p:blipFill>
          <a:blip r:embed="rId46" cstate="print"/>
          <a:stretch>
            <a:fillRect/>
          </a:stretch>
        </p:blipFill>
        <p:spPr>
          <a:xfrm>
            <a:off x="7507890" y="2947055"/>
            <a:ext cx="1401499" cy="270289"/>
          </a:xfrm>
          <a:prstGeom prst="rect">
            <a:avLst/>
          </a:prstGeom>
        </p:spPr>
      </p:pic>
      <p:pic>
        <p:nvPicPr>
          <p:cNvPr id="30" name="Picture 29"/>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6244687" y="3477053"/>
            <a:ext cx="1043444" cy="486941"/>
          </a:xfrm>
          <a:prstGeom prst="rect">
            <a:avLst/>
          </a:prstGeom>
          <a:ln>
            <a:noFill/>
          </a:ln>
        </p:spPr>
        <p:style>
          <a:lnRef idx="2">
            <a:schemeClr val="accent5"/>
          </a:lnRef>
          <a:fillRef idx="1">
            <a:schemeClr val="lt1"/>
          </a:fillRef>
          <a:effectRef idx="0">
            <a:schemeClr val="accent5"/>
          </a:effectRef>
          <a:fontRef idx="minor">
            <a:schemeClr val="dk1"/>
          </a:fontRef>
        </p:style>
      </p:pic>
      <p:pic>
        <p:nvPicPr>
          <p:cNvPr id="1026" name="Picture 2" descr="https://www.rd-alliance.org/system/files/logoCAICYT_1001.png">
            <a:hlinkClick r:id="rId48"/>
          </p:cNvPr>
          <p:cNvPicPr>
            <a:picLocks noChangeAspect="1" noChangeArrowheads="1"/>
          </p:cNvPicPr>
          <p:nvPr/>
        </p:nvPicPr>
        <p:blipFill>
          <a:blip r:embed="rId49" cstate="print">
            <a:extLst>
              <a:ext uri="{28A0092B-C50C-407E-A947-70E740481C1C}">
                <a14:useLocalDpi xmlns:a14="http://schemas.microsoft.com/office/drawing/2010/main" val="0"/>
              </a:ext>
            </a:extLst>
          </a:blip>
          <a:srcRect/>
          <a:stretch>
            <a:fillRect/>
          </a:stretch>
        </p:blipFill>
        <p:spPr bwMode="auto">
          <a:xfrm>
            <a:off x="6683707" y="1407142"/>
            <a:ext cx="778415" cy="60813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1961992" y="1230409"/>
            <a:ext cx="69689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0" cstate="print"/>
          <a:stretch>
            <a:fillRect/>
          </a:stretch>
        </p:blipFill>
        <p:spPr>
          <a:xfrm>
            <a:off x="148765" y="4537448"/>
            <a:ext cx="1665986" cy="642569"/>
          </a:xfrm>
          <a:prstGeom prst="rect">
            <a:avLst/>
          </a:prstGeom>
        </p:spPr>
      </p:pic>
      <p:sp>
        <p:nvSpPr>
          <p:cNvPr id="6" name="Footer Placeholder 5"/>
          <p:cNvSpPr>
            <a:spLocks noGrp="1"/>
          </p:cNvSpPr>
          <p:nvPr>
            <p:ph type="ftr" sz="quarter" idx="11"/>
          </p:nvPr>
        </p:nvSpPr>
        <p:spPr/>
        <p:txBody>
          <a:bodyPr/>
          <a:lstStyle/>
          <a:p>
            <a:r>
              <a:rPr lang="en-GB"/>
              <a:t>www.rd-alliance.org @resdatall</a:t>
            </a:r>
          </a:p>
        </p:txBody>
      </p:sp>
      <p:sp>
        <p:nvSpPr>
          <p:cNvPr id="11" name="Slide Number Placeholder 10"/>
          <p:cNvSpPr>
            <a:spLocks noGrp="1"/>
          </p:cNvSpPr>
          <p:nvPr>
            <p:ph type="sldNum" sz="quarter" idx="12"/>
          </p:nvPr>
        </p:nvSpPr>
        <p:spPr/>
        <p:txBody>
          <a:bodyPr/>
          <a:lstStyle/>
          <a:p>
            <a:fld id="{5C2C58C4-3789-4E0B-9A83-CA5475925250}" type="slidenum">
              <a:rPr lang="en-GB" smtClean="0"/>
              <a:pPr/>
              <a:t>8</a:t>
            </a:fld>
            <a:endParaRPr lang="en-GB"/>
          </a:p>
        </p:txBody>
      </p:sp>
    </p:spTree>
    <p:extLst>
      <p:ext uri="{BB962C8B-B14F-4D97-AF65-F5344CB8AC3E}">
        <p14:creationId xmlns:p14="http://schemas.microsoft.com/office/powerpoint/2010/main" val="43557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7266" y="1708497"/>
            <a:ext cx="8543261" cy="2673929"/>
          </a:xfrm>
          <a:solidFill>
            <a:schemeClr val="accent4">
              <a:lumMod val="60000"/>
              <a:lumOff val="40000"/>
            </a:schemeClr>
          </a:solidFill>
          <a:ln w="12700">
            <a:noFill/>
          </a:ln>
          <a:effectLst>
            <a:glow rad="63500">
              <a:schemeClr val="accent3">
                <a:satMod val="175000"/>
                <a:alpha val="40000"/>
              </a:schemeClr>
            </a:glow>
          </a:effectLst>
        </p:spPr>
        <p:txBody>
          <a:bodyPr numCol="2">
            <a:noAutofit/>
          </a:bodyPr>
          <a:lstStyle/>
          <a:p>
            <a:pPr marL="0" indent="0">
              <a:spcBef>
                <a:spcPts val="0"/>
              </a:spcBef>
              <a:buNone/>
              <a:defRPr/>
            </a:pPr>
            <a:r>
              <a:rPr lang="en-US" sz="1600" b="1" dirty="0">
                <a:solidFill>
                  <a:schemeClr val="tx1"/>
                </a:solidFill>
                <a:latin typeface="Gisha" panose="020B0502040204020203" pitchFamily="34" charset="-79"/>
                <a:cs typeface="Gisha" panose="020B0502040204020203" pitchFamily="34" charset="-79"/>
              </a:rPr>
              <a:t>Domain Science - focused</a:t>
            </a:r>
          </a:p>
          <a:p>
            <a:pPr marL="0" indent="0">
              <a:spcBef>
                <a:spcPts val="450"/>
              </a:spcBef>
              <a:buNone/>
              <a:defRPr/>
            </a:pPr>
            <a:r>
              <a:rPr lang="en-US" sz="1200" u="sng" dirty="0" err="1">
                <a:solidFill>
                  <a:schemeClr val="tx1"/>
                </a:solidFill>
                <a:latin typeface="Gisha" panose="020B0502040204020203" pitchFamily="34" charset="-79"/>
                <a:cs typeface="Gisha" panose="020B0502040204020203" pitchFamily="34" charset="-79"/>
              </a:rPr>
              <a:t>Agrisemantics</a:t>
            </a:r>
            <a:r>
              <a:rPr lang="en-US" sz="1200" u="sng" dirty="0">
                <a:solidFill>
                  <a:schemeClr val="tx1"/>
                </a:solidFill>
                <a:latin typeface="Gisha" panose="020B0502040204020203" pitchFamily="34" charset="-79"/>
                <a:cs typeface="Gisha" panose="020B0502040204020203" pitchFamily="34" charset="-79"/>
              </a:rPr>
              <a:t> WG</a:t>
            </a:r>
          </a:p>
          <a:p>
            <a:pPr marL="0" indent="0">
              <a:spcBef>
                <a:spcPts val="450"/>
              </a:spcBef>
              <a:buNone/>
              <a:defRPr/>
            </a:pPr>
            <a:r>
              <a:rPr lang="en-US" sz="1200" u="sng" dirty="0" err="1">
                <a:solidFill>
                  <a:schemeClr val="tx1"/>
                </a:solidFill>
                <a:latin typeface="Gisha" panose="020B0502040204020203" pitchFamily="34" charset="-79"/>
                <a:cs typeface="Gisha" panose="020B0502040204020203" pitchFamily="34" charset="-79"/>
              </a:rPr>
              <a:t>BioSharing</a:t>
            </a:r>
            <a:r>
              <a:rPr lang="en-US" sz="1200" u="sng" dirty="0">
                <a:solidFill>
                  <a:schemeClr val="tx1"/>
                </a:solidFill>
                <a:latin typeface="Gisha" panose="020B0502040204020203" pitchFamily="34" charset="-79"/>
                <a:cs typeface="Gisha" panose="020B0502040204020203" pitchFamily="34" charset="-79"/>
              </a:rPr>
              <a:t> Registry: connecting data policies, standards &amp; databases in life sciences WG</a:t>
            </a:r>
          </a:p>
          <a:p>
            <a:pPr marL="0" indent="0">
              <a:spcBef>
                <a:spcPts val="450"/>
              </a:spcBef>
              <a:buNone/>
              <a:defRPr/>
            </a:pPr>
            <a:r>
              <a:rPr lang="it-IT" sz="1200" u="sng" dirty="0">
                <a:solidFill>
                  <a:schemeClr val="tx1"/>
                </a:solidFill>
                <a:latin typeface="Gisha" panose="020B0502040204020203" pitchFamily="34" charset="-79"/>
                <a:cs typeface="Gisha" panose="020B0502040204020203" pitchFamily="34" charset="-79"/>
              </a:rPr>
              <a:t>Rice Data </a:t>
            </a:r>
            <a:r>
              <a:rPr lang="it-IT" sz="1200" u="sng" dirty="0" err="1">
                <a:solidFill>
                  <a:schemeClr val="tx1"/>
                </a:solidFill>
                <a:latin typeface="Gisha" panose="020B0502040204020203" pitchFamily="34" charset="-79"/>
                <a:cs typeface="Gisha" panose="020B0502040204020203" pitchFamily="34" charset="-79"/>
              </a:rPr>
              <a:t>Interoperability</a:t>
            </a:r>
            <a:r>
              <a:rPr lang="it-IT" sz="1200" u="sng" dirty="0">
                <a:solidFill>
                  <a:schemeClr val="tx1"/>
                </a:solidFill>
                <a:latin typeface="Gisha" panose="020B0502040204020203" pitchFamily="34" charset="-79"/>
                <a:cs typeface="Gisha" panose="020B0502040204020203" pitchFamily="34" charset="-79"/>
              </a:rPr>
              <a:t> WG</a:t>
            </a:r>
          </a:p>
          <a:p>
            <a:pPr marL="0" indent="0">
              <a:spcBef>
                <a:spcPts val="450"/>
              </a:spcBef>
              <a:buNone/>
              <a:defRPr/>
            </a:pPr>
            <a:r>
              <a:rPr lang="it-IT" sz="1200" u="sng" dirty="0" err="1">
                <a:solidFill>
                  <a:schemeClr val="tx1"/>
                </a:solidFill>
                <a:latin typeface="Gisha" panose="020B0502040204020203" pitchFamily="34" charset="-79"/>
                <a:cs typeface="Gisha" panose="020B0502040204020203" pitchFamily="34" charset="-79"/>
              </a:rPr>
              <a:t>Wheat</a:t>
            </a:r>
            <a:r>
              <a:rPr lang="it-IT" sz="1200" u="sng" dirty="0">
                <a:solidFill>
                  <a:schemeClr val="tx1"/>
                </a:solidFill>
                <a:latin typeface="Gisha" panose="020B0502040204020203" pitchFamily="34" charset="-79"/>
                <a:cs typeface="Gisha" panose="020B0502040204020203" pitchFamily="34" charset="-79"/>
              </a:rPr>
              <a:t> Data </a:t>
            </a:r>
            <a:r>
              <a:rPr lang="it-IT" sz="1200" u="sng" dirty="0" err="1">
                <a:solidFill>
                  <a:schemeClr val="tx1"/>
                </a:solidFill>
                <a:latin typeface="Gisha" panose="020B0502040204020203" pitchFamily="34" charset="-79"/>
                <a:cs typeface="Gisha" panose="020B0502040204020203" pitchFamily="34" charset="-79"/>
              </a:rPr>
              <a:t>Interoperability</a:t>
            </a:r>
            <a:r>
              <a:rPr lang="it-IT" sz="1200" u="sng" dirty="0">
                <a:solidFill>
                  <a:schemeClr val="tx1"/>
                </a:solidFill>
                <a:latin typeface="Gisha" panose="020B0502040204020203" pitchFamily="34" charset="-79"/>
                <a:cs typeface="Gisha" panose="020B0502040204020203" pitchFamily="34" charset="-79"/>
              </a:rPr>
              <a:t> WG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Agriculture Data IG (IGAD)</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Biodiversity Data Integration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Chemistry Research Data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Digital Practices in History and Ethnography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Geospatial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Global Water Information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Health Data IG</a:t>
            </a:r>
          </a:p>
          <a:p>
            <a:pPr marL="0" indent="0">
              <a:spcBef>
                <a:spcPts val="450"/>
              </a:spcBef>
              <a:buNone/>
              <a:defRPr/>
            </a:pPr>
            <a:r>
              <a:rPr lang="it-IT" sz="1200" dirty="0">
                <a:solidFill>
                  <a:schemeClr val="tx1"/>
                </a:solidFill>
                <a:latin typeface="Gisha" panose="020B0502040204020203" pitchFamily="34" charset="-79"/>
                <a:cs typeface="Gisha" panose="020B0502040204020203" pitchFamily="34" charset="-79"/>
              </a:rPr>
              <a:t>Marine Data </a:t>
            </a:r>
            <a:r>
              <a:rPr lang="it-IT" sz="1200" dirty="0" err="1">
                <a:solidFill>
                  <a:schemeClr val="tx1"/>
                </a:solidFill>
                <a:latin typeface="Gisha" panose="020B0502040204020203" pitchFamily="34" charset="-79"/>
                <a:cs typeface="Gisha" panose="020B0502040204020203" pitchFamily="34" charset="-79"/>
              </a:rPr>
              <a:t>Harmonization</a:t>
            </a:r>
            <a:r>
              <a:rPr lang="it-IT" sz="1200" dirty="0">
                <a:solidFill>
                  <a:schemeClr val="tx1"/>
                </a:solidFill>
                <a:latin typeface="Gisha" panose="020B0502040204020203" pitchFamily="34" charset="-79"/>
                <a:cs typeface="Gisha" panose="020B0502040204020203" pitchFamily="34" charset="-79"/>
              </a:rPr>
              <a:t> IG</a:t>
            </a:r>
          </a:p>
          <a:p>
            <a:pPr marL="0" indent="0">
              <a:spcBef>
                <a:spcPts val="450"/>
              </a:spcBef>
              <a:buNone/>
              <a:defRPr/>
            </a:pPr>
            <a:r>
              <a:rPr lang="it-IT" sz="1200" dirty="0" err="1">
                <a:solidFill>
                  <a:schemeClr val="tx1"/>
                </a:solidFill>
                <a:latin typeface="Gisha" panose="020B0502040204020203" pitchFamily="34" charset="-79"/>
                <a:cs typeface="Gisha" panose="020B0502040204020203" pitchFamily="34" charset="-79"/>
              </a:rPr>
              <a:t>Metabolomics</a:t>
            </a:r>
            <a:r>
              <a:rPr lang="it-IT" sz="1200" dirty="0">
                <a:solidFill>
                  <a:schemeClr val="tx1"/>
                </a:solidFill>
                <a:latin typeface="Gisha" panose="020B0502040204020203" pitchFamily="34" charset="-79"/>
                <a:cs typeface="Gisha" panose="020B0502040204020203" pitchFamily="34" charset="-79"/>
              </a:rPr>
              <a:t> Data </a:t>
            </a:r>
            <a:r>
              <a:rPr lang="it-IT" sz="1200" dirty="0" err="1">
                <a:solidFill>
                  <a:schemeClr val="tx1"/>
                </a:solidFill>
                <a:latin typeface="Gisha" panose="020B0502040204020203" pitchFamily="34" charset="-79"/>
                <a:cs typeface="Gisha" panose="020B0502040204020203" pitchFamily="34" charset="-79"/>
              </a:rPr>
              <a:t>Interoperability</a:t>
            </a:r>
            <a:r>
              <a:rPr lang="it-IT" sz="1200" dirty="0">
                <a:solidFill>
                  <a:schemeClr val="tx1"/>
                </a:solidFill>
                <a:latin typeface="Gisha" panose="020B0502040204020203" pitchFamily="34" charset="-79"/>
                <a:cs typeface="Gisha" panose="020B0502040204020203" pitchFamily="34" charset="-79"/>
              </a:rPr>
              <a:t> IG</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Quality of Urban Life IG</a:t>
            </a:r>
          </a:p>
          <a:p>
            <a:pPr marL="0" indent="0">
              <a:spcBef>
                <a:spcPts val="450"/>
              </a:spcBef>
              <a:buNone/>
              <a:defRPr/>
            </a:pPr>
            <a:r>
              <a:rPr lang="it-IT" sz="1200" dirty="0">
                <a:solidFill>
                  <a:schemeClr val="tx1"/>
                </a:solidFill>
                <a:latin typeface="Gisha" panose="020B0502040204020203" pitchFamily="34" charset="-79"/>
                <a:cs typeface="Gisha" panose="020B0502040204020203" pitchFamily="34" charset="-79"/>
              </a:rPr>
              <a:t>RDA/CODATA </a:t>
            </a:r>
            <a:r>
              <a:rPr lang="it-IT" sz="1200" dirty="0" err="1">
                <a:solidFill>
                  <a:schemeClr val="tx1"/>
                </a:solidFill>
                <a:latin typeface="Gisha" panose="020B0502040204020203" pitchFamily="34" charset="-79"/>
                <a:cs typeface="Gisha" panose="020B0502040204020203" pitchFamily="34" charset="-79"/>
              </a:rPr>
              <a:t>Materials</a:t>
            </a:r>
            <a:r>
              <a:rPr lang="it-IT" sz="1200" dirty="0">
                <a:solidFill>
                  <a:schemeClr val="tx1"/>
                </a:solidFill>
                <a:latin typeface="Gisha" panose="020B0502040204020203" pitchFamily="34" charset="-79"/>
                <a:cs typeface="Gisha" panose="020B0502040204020203" pitchFamily="34" charset="-79"/>
              </a:rPr>
              <a:t> Data, </a:t>
            </a:r>
            <a:r>
              <a:rPr lang="it-IT" sz="1200" dirty="0" err="1">
                <a:solidFill>
                  <a:schemeClr val="tx1"/>
                </a:solidFill>
                <a:latin typeface="Gisha" panose="020B0502040204020203" pitchFamily="34" charset="-79"/>
                <a:cs typeface="Gisha" panose="020B0502040204020203" pitchFamily="34" charset="-79"/>
              </a:rPr>
              <a:t>Infrastructure</a:t>
            </a:r>
            <a:r>
              <a:rPr lang="it-IT" sz="1200" dirty="0">
                <a:solidFill>
                  <a:schemeClr val="tx1"/>
                </a:solidFill>
                <a:latin typeface="Gisha" panose="020B0502040204020203" pitchFamily="34" charset="-79"/>
                <a:cs typeface="Gisha" panose="020B0502040204020203" pitchFamily="34" charset="-79"/>
              </a:rPr>
              <a:t> &amp; </a:t>
            </a:r>
            <a:r>
              <a:rPr lang="it-IT" sz="1200" dirty="0" err="1">
                <a:solidFill>
                  <a:schemeClr val="tx1"/>
                </a:solidFill>
                <a:latin typeface="Gisha" panose="020B0502040204020203" pitchFamily="34" charset="-79"/>
                <a:cs typeface="Gisha" panose="020B0502040204020203" pitchFamily="34" charset="-79"/>
              </a:rPr>
              <a:t>Interoperability</a:t>
            </a:r>
            <a:r>
              <a:rPr lang="it-IT" sz="1200" dirty="0">
                <a:solidFill>
                  <a:schemeClr val="tx1"/>
                </a:solidFill>
                <a:latin typeface="Gisha" panose="020B0502040204020203" pitchFamily="34" charset="-79"/>
                <a:cs typeface="Gisha" panose="020B0502040204020203" pitchFamily="34" charset="-79"/>
              </a:rPr>
              <a:t> </a:t>
            </a: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Research data needs of the Photon and Neutron Science community IG</a:t>
            </a:r>
            <a:endParaRPr lang="it-IT" sz="1200" dirty="0">
              <a:solidFill>
                <a:schemeClr val="tx1"/>
              </a:solidFill>
              <a:latin typeface="Gisha" panose="020B0502040204020203" pitchFamily="34" charset="-79"/>
              <a:cs typeface="Gisha" panose="020B0502040204020203" pitchFamily="34" charset="-79"/>
            </a:endParaRPr>
          </a:p>
          <a:p>
            <a:pPr marL="0" indent="0">
              <a:spcBef>
                <a:spcPts val="450"/>
              </a:spcBef>
              <a:buNone/>
              <a:defRPr/>
            </a:pPr>
            <a:r>
              <a:rPr lang="en-US" sz="1200" dirty="0">
                <a:solidFill>
                  <a:schemeClr val="tx1"/>
                </a:solidFill>
                <a:latin typeface="Gisha" panose="020B0502040204020203" pitchFamily="34" charset="-79"/>
                <a:cs typeface="Gisha" panose="020B0502040204020203" pitchFamily="34" charset="-79"/>
              </a:rPr>
              <a:t>Structural Biology IG</a:t>
            </a:r>
          </a:p>
        </p:txBody>
      </p:sp>
      <p:sp>
        <p:nvSpPr>
          <p:cNvPr id="5" name="Title 1"/>
          <p:cNvSpPr txBox="1">
            <a:spLocks/>
          </p:cNvSpPr>
          <p:nvPr/>
        </p:nvSpPr>
        <p:spPr>
          <a:xfrm>
            <a:off x="1177242" y="550556"/>
            <a:ext cx="7543800" cy="1088068"/>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sz="3300" dirty="0"/>
              <a:t>RDA Interest (IG) &amp; Working Groups (WG) by Focus (1)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57250"/>
            <a:ext cx="1177241" cy="769296"/>
          </a:xfrm>
          <a:prstGeom prst="rect">
            <a:avLst/>
          </a:prstGeom>
        </p:spPr>
      </p:pic>
      <p:sp>
        <p:nvSpPr>
          <p:cNvPr id="8" name="Title 4"/>
          <p:cNvSpPr txBox="1">
            <a:spLocks/>
          </p:cNvSpPr>
          <p:nvPr/>
        </p:nvSpPr>
        <p:spPr bwMode="auto">
          <a:xfrm>
            <a:off x="-852021" y="6442165"/>
            <a:ext cx="4783913" cy="33439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b" anchorCtr="0" compatLnSpc="1">
            <a:prstTxWarp prst="textNoShape">
              <a:avLst/>
            </a:prstTxWarp>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GB" altLang="en-US" sz="1800" b="1" dirty="0">
                <a:solidFill>
                  <a:schemeClr val="bg1"/>
                </a:solidFill>
                <a:ea typeface="ＭＳ Ｐゴシック" pitchFamily="34" charset="-128"/>
              </a:rPr>
              <a:t>www.rd-alliance.org/groups</a:t>
            </a:r>
          </a:p>
        </p:txBody>
      </p:sp>
      <p:sp>
        <p:nvSpPr>
          <p:cNvPr id="9" name="Content Placeholder 1"/>
          <p:cNvSpPr txBox="1">
            <a:spLocks/>
          </p:cNvSpPr>
          <p:nvPr/>
        </p:nvSpPr>
        <p:spPr>
          <a:xfrm>
            <a:off x="295147" y="4469804"/>
            <a:ext cx="8555380" cy="1782746"/>
          </a:xfrm>
          <a:prstGeom prst="rect">
            <a:avLst/>
          </a:prstGeom>
          <a:solidFill>
            <a:schemeClr val="accent5">
              <a:lumMod val="60000"/>
              <a:lumOff val="40000"/>
            </a:schemeClr>
          </a:solidFill>
          <a:ln w="12700">
            <a:noFill/>
          </a:ln>
          <a:effectLst>
            <a:glow rad="63500">
              <a:schemeClr val="accent3">
                <a:satMod val="175000"/>
                <a:alpha val="40000"/>
              </a:schemeClr>
            </a:glow>
          </a:effectLst>
        </p:spPr>
        <p:txBody>
          <a:bodyPr numCol="2"/>
          <a:lstStyle>
            <a:lvl1pPr eaLnBrk="0" hangingPunct="0">
              <a:defRPr sz="2800" b="1">
                <a:solidFill>
                  <a:schemeClr val="bg1"/>
                </a:solidFill>
                <a:latin typeface="Arial" pitchFamily="34" charset="0"/>
                <a:ea typeface="ＭＳ Ｐゴシック" pitchFamily="34" charset="-128"/>
              </a:defRPr>
            </a:lvl1pPr>
            <a:lvl2pPr marL="37931725" indent="-37474525" eaLnBrk="0" hangingPunct="0">
              <a:defRPr sz="2800" b="1">
                <a:solidFill>
                  <a:schemeClr val="bg1"/>
                </a:solidFill>
                <a:latin typeface="Arial" pitchFamily="34" charset="0"/>
                <a:ea typeface="ＭＳ Ｐゴシック" pitchFamily="34" charset="-128"/>
              </a:defRPr>
            </a:lvl2pPr>
            <a:lvl3pPr eaLnBrk="0" hangingPunct="0">
              <a:defRPr sz="2800" b="1">
                <a:solidFill>
                  <a:schemeClr val="bg1"/>
                </a:solidFill>
                <a:latin typeface="Arial" pitchFamily="34" charset="0"/>
                <a:ea typeface="ＭＳ Ｐゴシック" pitchFamily="34" charset="-128"/>
              </a:defRPr>
            </a:lvl3pPr>
            <a:lvl4pPr eaLnBrk="0" hangingPunct="0">
              <a:defRPr sz="2800" b="1">
                <a:solidFill>
                  <a:schemeClr val="bg1"/>
                </a:solidFill>
                <a:latin typeface="Arial" pitchFamily="34" charset="0"/>
                <a:ea typeface="ＭＳ Ｐゴシック" pitchFamily="34" charset="-128"/>
              </a:defRPr>
            </a:lvl4pPr>
            <a:lvl5pPr eaLnBrk="0" hangingPunct="0">
              <a:defRPr sz="2800" b="1">
                <a:solidFill>
                  <a:schemeClr val="bg1"/>
                </a:solidFill>
                <a:latin typeface="Arial" pitchFamily="34" charset="0"/>
                <a:ea typeface="ＭＳ Ｐゴシック" pitchFamily="34" charset="-128"/>
              </a:defRPr>
            </a:lvl5pPr>
            <a:lvl6pPr marL="457200" eaLnBrk="0" fontAlgn="base" hangingPunct="0">
              <a:spcBef>
                <a:spcPct val="0"/>
              </a:spcBef>
              <a:spcAft>
                <a:spcPct val="0"/>
              </a:spcAft>
              <a:defRPr sz="2800" b="1">
                <a:solidFill>
                  <a:schemeClr val="bg1"/>
                </a:solidFill>
                <a:latin typeface="Arial" pitchFamily="34" charset="0"/>
                <a:ea typeface="ＭＳ Ｐゴシック" pitchFamily="34" charset="-128"/>
              </a:defRPr>
            </a:lvl6pPr>
            <a:lvl7pPr marL="914400" eaLnBrk="0" fontAlgn="base" hangingPunct="0">
              <a:spcBef>
                <a:spcPct val="0"/>
              </a:spcBef>
              <a:spcAft>
                <a:spcPct val="0"/>
              </a:spcAft>
              <a:defRPr sz="2800" b="1">
                <a:solidFill>
                  <a:schemeClr val="bg1"/>
                </a:solidFill>
                <a:latin typeface="Arial" pitchFamily="34" charset="0"/>
                <a:ea typeface="ＭＳ Ｐゴシック" pitchFamily="34" charset="-128"/>
              </a:defRPr>
            </a:lvl7pPr>
            <a:lvl8pPr marL="1371600" eaLnBrk="0" fontAlgn="base" hangingPunct="0">
              <a:spcBef>
                <a:spcPct val="0"/>
              </a:spcBef>
              <a:spcAft>
                <a:spcPct val="0"/>
              </a:spcAft>
              <a:defRPr sz="2800" b="1">
                <a:solidFill>
                  <a:schemeClr val="bg1"/>
                </a:solidFill>
                <a:latin typeface="Arial" pitchFamily="34" charset="0"/>
                <a:ea typeface="ＭＳ Ｐゴシック" pitchFamily="34" charset="-128"/>
              </a:defRPr>
            </a:lvl8pPr>
            <a:lvl9pPr marL="1828800" eaLnBrk="0" fontAlgn="base" hangingPunct="0">
              <a:spcBef>
                <a:spcPct val="0"/>
              </a:spcBef>
              <a:spcAft>
                <a:spcPct val="0"/>
              </a:spcAft>
              <a:defRPr sz="2800" b="1">
                <a:solidFill>
                  <a:schemeClr val="bg1"/>
                </a:solidFill>
                <a:latin typeface="Arial" pitchFamily="34" charset="0"/>
                <a:ea typeface="ＭＳ Ｐゴシック" pitchFamily="34" charset="-128"/>
              </a:defRPr>
            </a:lvl9pPr>
          </a:lstStyle>
          <a:p>
            <a:pPr>
              <a:spcBef>
                <a:spcPts val="225"/>
              </a:spcBef>
              <a:buClr>
                <a:srgbClr val="58A618"/>
              </a:buClr>
              <a:defRPr/>
            </a:pPr>
            <a:r>
              <a:rPr lang="en-US" altLang="en-US" sz="1600" dirty="0">
                <a:solidFill>
                  <a:schemeClr val="tx1"/>
                </a:solidFill>
                <a:latin typeface="Gisha" pitchFamily="34" charset="-79"/>
                <a:cs typeface="Gisha" pitchFamily="34" charset="-79"/>
              </a:rPr>
              <a:t>Community Needs - focused</a:t>
            </a:r>
          </a:p>
          <a:p>
            <a:pPr>
              <a:spcBef>
                <a:spcPts val="450"/>
              </a:spcBef>
              <a:buClr>
                <a:srgbClr val="58A618"/>
              </a:buClr>
              <a:defRPr/>
            </a:pPr>
            <a:r>
              <a:rPr lang="en-US" altLang="en-US" sz="1200" b="0" u="sng" dirty="0">
                <a:solidFill>
                  <a:schemeClr val="tx1"/>
                </a:solidFill>
                <a:latin typeface="Gisha" pitchFamily="34" charset="-79"/>
                <a:cs typeface="Gisha" pitchFamily="34" charset="-79"/>
              </a:rPr>
              <a:t>RDA/CODATA Summer Schools in Data Science and Cloud Computing in the Developing World WG</a:t>
            </a:r>
          </a:p>
          <a:p>
            <a:pPr>
              <a:spcBef>
                <a:spcPts val="450"/>
              </a:spcBef>
              <a:buClr>
                <a:srgbClr val="58A618"/>
              </a:buClr>
              <a:defRPr/>
            </a:pPr>
            <a:r>
              <a:rPr lang="en-US" altLang="en-US" sz="1200" b="0" dirty="0">
                <a:solidFill>
                  <a:schemeClr val="tx1"/>
                </a:solidFill>
                <a:latin typeface="Gisha" pitchFamily="34" charset="-79"/>
                <a:cs typeface="Gisha" pitchFamily="34" charset="-79"/>
              </a:rPr>
              <a:t>Archives &amp; Records Professionals for Research Data IG</a:t>
            </a:r>
          </a:p>
          <a:p>
            <a:pPr>
              <a:spcBef>
                <a:spcPts val="450"/>
              </a:spcBef>
              <a:buClr>
                <a:srgbClr val="58A618"/>
              </a:buClr>
              <a:defRPr/>
            </a:pPr>
            <a:r>
              <a:rPr lang="en-US" altLang="en-US" sz="1200" b="0" dirty="0">
                <a:solidFill>
                  <a:schemeClr val="tx1"/>
                </a:solidFill>
                <a:latin typeface="Gisha" pitchFamily="34" charset="-79"/>
                <a:cs typeface="Gisha" pitchFamily="34" charset="-79"/>
              </a:rPr>
              <a:t>Data for Development IG</a:t>
            </a:r>
          </a:p>
          <a:p>
            <a:pPr>
              <a:spcBef>
                <a:spcPts val="450"/>
              </a:spcBef>
              <a:buClr>
                <a:srgbClr val="58A618"/>
              </a:buClr>
              <a:defRPr/>
            </a:pPr>
            <a:r>
              <a:rPr lang="en-US" altLang="en-US" sz="1200" b="0" dirty="0">
                <a:solidFill>
                  <a:schemeClr val="tx1"/>
                </a:solidFill>
                <a:latin typeface="Gisha" pitchFamily="34" charset="-79"/>
                <a:cs typeface="Gisha" pitchFamily="34" charset="-79"/>
              </a:rPr>
              <a:t>Development of Cloud Computing Capacity and Education in Developing World Research IG</a:t>
            </a:r>
          </a:p>
          <a:p>
            <a:pPr>
              <a:spcBef>
                <a:spcPts val="450"/>
              </a:spcBef>
              <a:buClr>
                <a:srgbClr val="58A618"/>
              </a:buClr>
              <a:defRPr/>
            </a:pPr>
            <a:r>
              <a:rPr lang="en-US" altLang="en-US" sz="1200" b="0" dirty="0">
                <a:solidFill>
                  <a:schemeClr val="tx1"/>
                </a:solidFill>
                <a:latin typeface="Gisha" pitchFamily="34" charset="-79"/>
                <a:cs typeface="Gisha" pitchFamily="34" charset="-79"/>
              </a:rPr>
              <a:t>Education and Training on handling of research data IG</a:t>
            </a:r>
          </a:p>
          <a:p>
            <a:pPr>
              <a:spcBef>
                <a:spcPts val="450"/>
              </a:spcBef>
              <a:buClr>
                <a:srgbClr val="58A618"/>
              </a:buClr>
              <a:defRPr/>
            </a:pPr>
            <a:r>
              <a:rPr lang="en-US" altLang="en-US" sz="1200" b="0" dirty="0">
                <a:solidFill>
                  <a:schemeClr val="tx1"/>
                </a:solidFill>
                <a:latin typeface="Gisha" pitchFamily="34" charset="-79"/>
                <a:cs typeface="Gisha" pitchFamily="34" charset="-79"/>
              </a:rPr>
              <a:t>Engagement IG</a:t>
            </a:r>
          </a:p>
          <a:p>
            <a:pPr>
              <a:spcBef>
                <a:spcPts val="450"/>
              </a:spcBef>
              <a:buClr>
                <a:srgbClr val="58A618"/>
              </a:buClr>
              <a:defRPr/>
            </a:pPr>
            <a:r>
              <a:rPr lang="en-US" altLang="en-US" sz="1200" b="0" dirty="0">
                <a:solidFill>
                  <a:schemeClr val="tx1"/>
                </a:solidFill>
                <a:latin typeface="Gisha" pitchFamily="34" charset="-79"/>
                <a:cs typeface="Gisha" pitchFamily="34" charset="-79"/>
              </a:rPr>
              <a:t>Ethics and Social Aspects of Data IG</a:t>
            </a:r>
          </a:p>
          <a:p>
            <a:pPr marL="214313" indent="-214313">
              <a:spcBef>
                <a:spcPts val="450"/>
              </a:spcBef>
              <a:buClr>
                <a:srgbClr val="58A618"/>
              </a:buClr>
              <a:buFont typeface="Arial" panose="020B0604020202020204" pitchFamily="34" charset="0"/>
              <a:buChar char="•"/>
              <a:defRPr/>
            </a:pPr>
            <a:endParaRPr lang="en-US" altLang="en-US" sz="1100" b="0" dirty="0">
              <a:solidFill>
                <a:schemeClr val="accent6">
                  <a:lumMod val="50000"/>
                </a:schemeClr>
              </a:solidFill>
              <a:latin typeface="Gisha" pitchFamily="34" charset="-79"/>
              <a:cs typeface="Gisha" pitchFamily="34" charset="-79"/>
            </a:endParaRPr>
          </a:p>
        </p:txBody>
      </p:sp>
      <p:sp>
        <p:nvSpPr>
          <p:cNvPr id="3" name="Rounded Rectangle 2"/>
          <p:cNvSpPr/>
          <p:nvPr/>
        </p:nvSpPr>
        <p:spPr>
          <a:xfrm>
            <a:off x="6259727" y="5434896"/>
            <a:ext cx="2590800" cy="81884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Total 73 groups: 27 Working Groups &amp; 46 Interest Groups</a:t>
            </a:r>
          </a:p>
        </p:txBody>
      </p:sp>
      <p:sp>
        <p:nvSpPr>
          <p:cNvPr id="10" name="Segnaposto piè di pagina 6"/>
          <p:cNvSpPr>
            <a:spLocks noGrp="1"/>
          </p:cNvSpPr>
          <p:nvPr>
            <p:ph type="ftr" sz="quarter" idx="11"/>
          </p:nvPr>
        </p:nvSpPr>
        <p:spPr>
          <a:xfrm>
            <a:off x="6923327" y="6322423"/>
            <a:ext cx="3644525" cy="535577"/>
          </a:xfrm>
        </p:spPr>
        <p:txBody>
          <a:bodyPr/>
          <a:lstStyle/>
          <a:p>
            <a:pPr algn="l"/>
            <a:r>
              <a:rPr lang="en-GB" sz="1200" b="1" dirty="0">
                <a:solidFill>
                  <a:schemeClr val="bg1"/>
                </a:solidFill>
              </a:rPr>
              <a:t>www.rd-alliance.org</a:t>
            </a:r>
          </a:p>
          <a:p>
            <a:pPr algn="l"/>
            <a:r>
              <a:rPr lang="en-GB" sz="1200" b="1" dirty="0">
                <a:solidFill>
                  <a:schemeClr val="bg1"/>
                </a:solidFill>
              </a:rPr>
              <a:t>@resdatall</a:t>
            </a:r>
          </a:p>
        </p:txBody>
      </p:sp>
      <p:sp>
        <p:nvSpPr>
          <p:cNvPr id="4" name="Slide Number Placeholder 3"/>
          <p:cNvSpPr>
            <a:spLocks noGrp="1"/>
          </p:cNvSpPr>
          <p:nvPr>
            <p:ph type="sldNum" sz="quarter" idx="12"/>
          </p:nvPr>
        </p:nvSpPr>
        <p:spPr/>
        <p:txBody>
          <a:bodyPr/>
          <a:lstStyle/>
          <a:p>
            <a:fld id="{5C2C58C4-3789-4E0B-9A83-CA5475925250}" type="slidenum">
              <a:rPr lang="en-GB" smtClean="0"/>
              <a:pPr/>
              <a:t>9</a:t>
            </a:fld>
            <a:endParaRPr lang="en-GB"/>
          </a:p>
        </p:txBody>
      </p:sp>
    </p:spTree>
    <p:extLst>
      <p:ext uri="{BB962C8B-B14F-4D97-AF65-F5344CB8AC3E}">
        <p14:creationId xmlns:p14="http://schemas.microsoft.com/office/powerpoint/2010/main" val="82400535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37424A"/>
    </a:dk1>
    <a:lt1>
      <a:srgbClr val="FFFFFF"/>
    </a:lt1>
    <a:dk2>
      <a:srgbClr val="FFFFFF"/>
    </a:dk2>
    <a:lt2>
      <a:srgbClr val="FFFFFF"/>
    </a:lt2>
    <a:accent1>
      <a:srgbClr val="69923A"/>
    </a:accent1>
    <a:accent2>
      <a:srgbClr val="969696"/>
    </a:accent2>
    <a:accent3>
      <a:srgbClr val="FFFFFF"/>
    </a:accent3>
    <a:accent4>
      <a:srgbClr val="212121"/>
    </a:accent4>
    <a:accent5>
      <a:srgbClr val="93B1CC"/>
    </a:accent5>
    <a:accent6>
      <a:srgbClr val="878787"/>
    </a:accent6>
    <a:hlink>
      <a:srgbClr val="69923A"/>
    </a:hlink>
    <a:folHlink>
      <a:srgbClr val="69923A"/>
    </a:folHlink>
  </a:clrScheme>
  <a:fontScheme name="Standard Conten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3501</TotalTime>
  <Words>1758</Words>
  <Application>Microsoft Office PowerPoint</Application>
  <PresentationFormat>On-screen Show (4:3)</PresentationFormat>
  <Paragraphs>389</Paragraphs>
  <Slides>22</Slides>
  <Notes>7</Notes>
  <HiddenSlides>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Calibri</vt:lpstr>
      <vt:lpstr>Calibri Light</vt:lpstr>
      <vt:lpstr>Gisha</vt:lpstr>
      <vt:lpstr>Trebuchet MS</vt:lpstr>
      <vt:lpstr>Wingdings</vt:lpstr>
      <vt:lpstr>Wingdings 2</vt:lpstr>
      <vt:lpstr>Retrospect</vt:lpstr>
      <vt:lpstr>Research Data Alliance  In a nutshell Source: https://rd-alliance.org/sites/default/files/attachment/RDA_in_a_nutshell_July2016.pptx    13 July 2016 Fotis Karayannis, RDA Secretariat Athena Research Center</vt:lpstr>
      <vt:lpstr>What is RDA?</vt:lpstr>
      <vt:lpstr>What does RDA do?</vt:lpstr>
      <vt:lpstr>Who Can Join RDA?</vt:lpstr>
      <vt:lpstr>Getting involved</vt:lpstr>
      <vt:lpstr>Why Join RDA?</vt:lpstr>
      <vt:lpstr>PowerPoint Presentation</vt:lpstr>
      <vt:lpstr>Organisational &amp; Affiliate Members</vt:lpstr>
      <vt:lpstr>PowerPoint Presentation</vt:lpstr>
      <vt:lpstr>PowerPoint Presentation</vt:lpstr>
      <vt:lpstr>PowerPoint Presentation</vt:lpstr>
      <vt:lpstr>RDA Recommendations &amp; Outputs</vt:lpstr>
      <vt:lpstr>RDA Recommendations &amp; Outputs</vt:lpstr>
      <vt:lpstr>RDA Recommendations &amp; Outputs</vt:lpstr>
      <vt:lpstr>RDA Recommendations &amp; Outputs</vt:lpstr>
      <vt:lpstr>Open Call for Supporting and Other RDA Outputs</vt:lpstr>
      <vt:lpstr>RDA Plenaries</vt:lpstr>
      <vt:lpstr>RDA Plenary 6 (Paris) – 23- 25 Sept 2015</vt:lpstr>
      <vt:lpstr>PowerPoint Presentation</vt:lpstr>
      <vt:lpstr>PowerPoint Presentation</vt:lpstr>
      <vt:lpstr>PowerPoint Presentation</vt:lpstr>
      <vt:lpstr>RDA in a Nutshell  www.rd-alliance.org/ @resdatall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RDA Europe &amp; National initiatives</dc:title>
  <dc:creator>Hilary Hanahoe</dc:creator>
  <cp:lastModifiedBy>Fotis Karayiannis (Business Guest)</cp:lastModifiedBy>
  <cp:revision>130</cp:revision>
  <cp:lastPrinted>2015-07-13T16:26:35Z</cp:lastPrinted>
  <dcterms:created xsi:type="dcterms:W3CDTF">2015-07-13T11:05:11Z</dcterms:created>
  <dcterms:modified xsi:type="dcterms:W3CDTF">2016-07-13T08:11:55Z</dcterms:modified>
</cp:coreProperties>
</file>